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 id="2147483733" r:id="rId5"/>
  </p:sldMasterIdLst>
  <p:notesMasterIdLst>
    <p:notesMasterId r:id="rId32"/>
  </p:notesMasterIdLst>
  <p:handoutMasterIdLst>
    <p:handoutMasterId r:id="rId33"/>
  </p:handoutMasterIdLst>
  <p:sldIdLst>
    <p:sldId id="446" r:id="rId6"/>
    <p:sldId id="453" r:id="rId7"/>
    <p:sldId id="441" r:id="rId8"/>
    <p:sldId id="443" r:id="rId9"/>
    <p:sldId id="447" r:id="rId10"/>
    <p:sldId id="454" r:id="rId11"/>
    <p:sldId id="455" r:id="rId12"/>
    <p:sldId id="427" r:id="rId13"/>
    <p:sldId id="434" r:id="rId14"/>
    <p:sldId id="433" r:id="rId15"/>
    <p:sldId id="456" r:id="rId16"/>
    <p:sldId id="457" r:id="rId17"/>
    <p:sldId id="458" r:id="rId18"/>
    <p:sldId id="426" r:id="rId19"/>
    <p:sldId id="459" r:id="rId20"/>
    <p:sldId id="461" r:id="rId21"/>
    <p:sldId id="462" r:id="rId22"/>
    <p:sldId id="460" r:id="rId23"/>
    <p:sldId id="463" r:id="rId24"/>
    <p:sldId id="466" r:id="rId25"/>
    <p:sldId id="465" r:id="rId26"/>
    <p:sldId id="464" r:id="rId27"/>
    <p:sldId id="467" r:id="rId28"/>
    <p:sldId id="468" r:id="rId29"/>
    <p:sldId id="469" r:id="rId30"/>
    <p:sldId id="4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8F6A"/>
    <a:srgbClr val="BBBBBB"/>
    <a:srgbClr val="6667AB"/>
    <a:srgbClr val="6D618D"/>
    <a:srgbClr val="E288B6"/>
    <a:srgbClr val="8C5896"/>
    <a:srgbClr val="85A0A9"/>
    <a:srgbClr val="7C6560"/>
    <a:srgbClr val="29282D"/>
    <a:srgbClr val="D75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6/10/2025</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6/10/2025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D910E-EBC5-710E-A846-5D9027950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ABADBC-C45E-C880-30E8-CE7A24547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15461-B874-133B-6586-3450FFC01F7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D066AA6-3A80-EE82-659F-874F81793A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54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398CC-8780-229F-BB97-0817C10A7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45AED-A30D-A0DA-EAC6-A383D4305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44EC9-DF39-7609-D97C-A4DF9A625A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D97A8C-384A-CBD6-8985-0DB11D2F98EE}"/>
              </a:ext>
            </a:extLst>
          </p:cNvPr>
          <p:cNvSpPr>
            <a:spLocks noGrp="1"/>
          </p:cNvSpPr>
          <p:nvPr>
            <p:ph type="sldNum" sz="quarter" idx="5"/>
          </p:nvPr>
        </p:nvSpPr>
        <p:spPr/>
        <p:txBody>
          <a:bodyPr/>
          <a:lstStyle/>
          <a:p>
            <a:fld id="{6B83F1C3-4FA3-4491-97F4-43CA9C8BDFDF}" type="slidenum">
              <a:rPr lang="en-US" smtClean="0"/>
              <a:t>17</a:t>
            </a:fld>
            <a:endParaRPr lang="en-US" dirty="0"/>
          </a:p>
        </p:txBody>
      </p:sp>
    </p:spTree>
    <p:extLst>
      <p:ext uri="{BB962C8B-B14F-4D97-AF65-F5344CB8AC3E}">
        <p14:creationId xmlns:p14="http://schemas.microsoft.com/office/powerpoint/2010/main" val="3793135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59076-5B93-378B-8677-9D45EFA8C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FFD9A-E42C-BF34-D736-F461AF9E1E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21BE57-7F56-8087-5D19-FFEF9E1798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9AC2DE-B8F7-19A2-C037-7F5F76DAB1E1}"/>
              </a:ext>
            </a:extLst>
          </p:cNvPr>
          <p:cNvSpPr>
            <a:spLocks noGrp="1"/>
          </p:cNvSpPr>
          <p:nvPr>
            <p:ph type="sldNum" sz="quarter" idx="5"/>
          </p:nvPr>
        </p:nvSpPr>
        <p:spPr/>
        <p:txBody>
          <a:bodyPr/>
          <a:lstStyle/>
          <a:p>
            <a:fld id="{6B83F1C3-4FA3-4491-97F4-43CA9C8BDFDF}" type="slidenum">
              <a:rPr lang="en-US" smtClean="0"/>
              <a:t>18</a:t>
            </a:fld>
            <a:endParaRPr lang="en-US" dirty="0"/>
          </a:p>
        </p:txBody>
      </p:sp>
    </p:spTree>
    <p:extLst>
      <p:ext uri="{BB962C8B-B14F-4D97-AF65-F5344CB8AC3E}">
        <p14:creationId xmlns:p14="http://schemas.microsoft.com/office/powerpoint/2010/main" val="2014917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21E3-732D-1890-810C-4424C4751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94F24-F0FC-8AEE-ECC2-F0D95DB3A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3FEAF-CDF6-AEF3-0F6A-3AA0919510B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6FAF71A-6E4D-2519-4093-3836146C00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339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97EB4-61F0-EB6E-4385-64CBE8082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B5C32-75F9-CD64-8FD7-32CAA2B92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46E88-A643-E8D2-295E-F6E41A8E8C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692A45-EF8F-1C0E-7F7C-4EB62FB2BCD7}"/>
              </a:ext>
            </a:extLst>
          </p:cNvPr>
          <p:cNvSpPr>
            <a:spLocks noGrp="1"/>
          </p:cNvSpPr>
          <p:nvPr>
            <p:ph type="sldNum" sz="quarter" idx="5"/>
          </p:nvPr>
        </p:nvSpPr>
        <p:spPr/>
        <p:txBody>
          <a:bodyPr/>
          <a:lstStyle/>
          <a:p>
            <a:fld id="{6B83F1C3-4FA3-4491-97F4-43CA9C8BDFDF}" type="slidenum">
              <a:rPr lang="en-US" smtClean="0"/>
              <a:t>22</a:t>
            </a:fld>
            <a:endParaRPr lang="en-US" dirty="0"/>
          </a:p>
        </p:txBody>
      </p:sp>
    </p:spTree>
    <p:extLst>
      <p:ext uri="{BB962C8B-B14F-4D97-AF65-F5344CB8AC3E}">
        <p14:creationId xmlns:p14="http://schemas.microsoft.com/office/powerpoint/2010/main" val="154519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426F4-B7BA-666E-AB3D-446B8B385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85EB1-2582-D607-D9E2-F3A11E6B5A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70E12A-70DA-197E-FD21-4F5375CB138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08A9E05-32DE-9926-59E0-FE3BBCE5458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428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617BA-BE61-ADAA-1909-C01B57866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C5831A-B663-50E0-33AB-F3F25C42E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28889-EC0F-584B-02E3-7F6FF87A5E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D86A41-8B85-F516-8BC0-85EBB0BBE9E4}"/>
              </a:ext>
            </a:extLst>
          </p:cNvPr>
          <p:cNvSpPr>
            <a:spLocks noGrp="1"/>
          </p:cNvSpPr>
          <p:nvPr>
            <p:ph type="sldNum" sz="quarter" idx="5"/>
          </p:nvPr>
        </p:nvSpPr>
        <p:spPr/>
        <p:txBody>
          <a:bodyPr/>
          <a:lstStyle/>
          <a:p>
            <a:fld id="{6B83F1C3-4FA3-4491-97F4-43CA9C8BDFDF}" type="slidenum">
              <a:rPr lang="en-US" smtClean="0"/>
              <a:t>24</a:t>
            </a:fld>
            <a:endParaRPr lang="en-US" dirty="0"/>
          </a:p>
        </p:txBody>
      </p:sp>
    </p:spTree>
    <p:extLst>
      <p:ext uri="{BB962C8B-B14F-4D97-AF65-F5344CB8AC3E}">
        <p14:creationId xmlns:p14="http://schemas.microsoft.com/office/powerpoint/2010/main" val="2807470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234688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E5CDA-0697-BF99-2AC3-605E841AF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635BA-5C05-C39A-F709-AE84B2DF3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7C544-BE03-7CED-09B2-C52928DF474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E3F62D9-EF39-9B19-46D8-171762C0E2E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883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10</a:t>
            </a:fld>
            <a:endParaRPr lang="en-US" dirty="0"/>
          </a:p>
        </p:txBody>
      </p:sp>
    </p:spTree>
    <p:extLst>
      <p:ext uri="{BB962C8B-B14F-4D97-AF65-F5344CB8AC3E}">
        <p14:creationId xmlns:p14="http://schemas.microsoft.com/office/powerpoint/2010/main" val="400460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75FE-590A-71EB-8965-38EE8ED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364E3-5840-0CC9-2F0C-FEFFEFE22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E3AC6-44C5-3A61-912D-FA24585A4C6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063DB02-F035-407B-FEC1-CC59205943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3F1C3-4FA3-4491-97F4-43CA9C8BDF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4209D-2840-6084-E441-317D4237B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6379D4-6BFE-2692-C0AE-40E527F2B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66580-6EA8-8892-EFF1-9B2FB9B983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FD9A35-ABE9-DE99-C64F-D8766DD47729}"/>
              </a:ext>
            </a:extLst>
          </p:cNvPr>
          <p:cNvSpPr>
            <a:spLocks noGrp="1"/>
          </p:cNvSpPr>
          <p:nvPr>
            <p:ph type="sldNum" sz="quarter" idx="5"/>
          </p:nvPr>
        </p:nvSpPr>
        <p:spPr/>
        <p:txBody>
          <a:bodyPr/>
          <a:lstStyle/>
          <a:p>
            <a:fld id="{6B83F1C3-4FA3-4491-97F4-43CA9C8BDFDF}" type="slidenum">
              <a:rPr lang="en-US" smtClean="0"/>
              <a:t>12</a:t>
            </a:fld>
            <a:endParaRPr lang="en-US" dirty="0"/>
          </a:p>
        </p:txBody>
      </p:sp>
    </p:spTree>
    <p:extLst>
      <p:ext uri="{BB962C8B-B14F-4D97-AF65-F5344CB8AC3E}">
        <p14:creationId xmlns:p14="http://schemas.microsoft.com/office/powerpoint/2010/main" val="64353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0059311" y="877033"/>
            <a:ext cx="1732400" cy="577200"/>
          </a:xfrm>
          <a:prstGeom prst="triangle">
            <a:avLst>
              <a:gd name="adj" fmla="val 32425"/>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11" name="Google Shape;11;p2"/>
          <p:cNvGrpSpPr/>
          <p:nvPr/>
        </p:nvGrpSpPr>
        <p:grpSpPr>
          <a:xfrm>
            <a:off x="0" y="-9451"/>
            <a:ext cx="11548531" cy="6867451"/>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4" name="Google Shape;14;p2"/>
          <p:cNvGrpSpPr/>
          <p:nvPr/>
        </p:nvGrpSpPr>
        <p:grpSpPr>
          <a:xfrm rot="10800000" flipH="1">
            <a:off x="2" y="1454351"/>
            <a:ext cx="11796669" cy="3949300"/>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7" name="Google Shape;17;p2"/>
          <p:cNvGrpSpPr/>
          <p:nvPr/>
        </p:nvGrpSpPr>
        <p:grpSpPr>
          <a:xfrm>
            <a:off x="4902982" y="5704465"/>
            <a:ext cx="7307772" cy="577328"/>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2" name="Google Shape;22;p2"/>
          <p:cNvSpPr txBox="1">
            <a:spLocks noGrp="1"/>
          </p:cNvSpPr>
          <p:nvPr>
            <p:ph type="ctrTitle"/>
          </p:nvPr>
        </p:nvSpPr>
        <p:spPr>
          <a:xfrm>
            <a:off x="914400" y="1454333"/>
            <a:ext cx="7157200" cy="394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Tree>
    <p:extLst>
      <p:ext uri="{BB962C8B-B14F-4D97-AF65-F5344CB8AC3E}">
        <p14:creationId xmlns:p14="http://schemas.microsoft.com/office/powerpoint/2010/main" val="2219563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3"/>
        <p:cNvGrpSpPr/>
        <p:nvPr/>
      </p:nvGrpSpPr>
      <p:grpSpPr>
        <a:xfrm>
          <a:off x="0" y="0"/>
          <a:ext cx="0" cy="0"/>
          <a:chOff x="0" y="0"/>
          <a:chExt cx="0" cy="0"/>
        </a:xfrm>
      </p:grpSpPr>
      <p:sp>
        <p:nvSpPr>
          <p:cNvPr id="24" name="Google Shape;24;p3"/>
          <p:cNvSpPr/>
          <p:nvPr/>
        </p:nvSpPr>
        <p:spPr>
          <a:xfrm>
            <a:off x="7596285" y="3514025"/>
            <a:ext cx="1185600" cy="395200"/>
          </a:xfrm>
          <a:prstGeom prst="triangle">
            <a:avLst>
              <a:gd name="adj" fmla="val 32425"/>
            </a:avLst>
          </a:prstGeom>
          <a:solidFill>
            <a:srgbClr val="26324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25" name="Google Shape;25;p3"/>
          <p:cNvGrpSpPr/>
          <p:nvPr/>
        </p:nvGrpSpPr>
        <p:grpSpPr>
          <a:xfrm>
            <a:off x="0" y="-9451"/>
            <a:ext cx="11548531" cy="6867451"/>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28" name="Google Shape;28;p3"/>
          <p:cNvGrpSpPr/>
          <p:nvPr/>
        </p:nvGrpSpPr>
        <p:grpSpPr>
          <a:xfrm rot="10800000" flipH="1">
            <a:off x="-2" y="3899768"/>
            <a:ext cx="8785449" cy="2703024"/>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31" name="Google Shape;31;p3"/>
          <p:cNvGrpSpPr/>
          <p:nvPr/>
        </p:nvGrpSpPr>
        <p:grpSpPr>
          <a:xfrm>
            <a:off x="9262456" y="5963632"/>
            <a:ext cx="2937107" cy="894393"/>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9" name="Google Shape;39;p3"/>
          <p:cNvSpPr txBox="1">
            <a:spLocks noGrp="1"/>
          </p:cNvSpPr>
          <p:nvPr>
            <p:ph type="ctrTitle"/>
          </p:nvPr>
        </p:nvSpPr>
        <p:spPr>
          <a:xfrm>
            <a:off x="618033" y="3828197"/>
            <a:ext cx="54592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40" name="Google Shape;40;p3"/>
          <p:cNvSpPr txBox="1">
            <a:spLocks noGrp="1"/>
          </p:cNvSpPr>
          <p:nvPr>
            <p:ph type="subTitle" idx="1"/>
          </p:nvPr>
        </p:nvSpPr>
        <p:spPr>
          <a:xfrm>
            <a:off x="618033" y="5300599"/>
            <a:ext cx="5459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667">
                <a:solidFill>
                  <a:schemeClr val="accent5"/>
                </a:solidFill>
              </a:defRPr>
            </a:lvl1pPr>
            <a:lvl2pPr lvl="1" rtl="0">
              <a:spcBef>
                <a:spcPts val="1333"/>
              </a:spcBef>
              <a:spcAft>
                <a:spcPts val="0"/>
              </a:spcAft>
              <a:buClr>
                <a:schemeClr val="accent5"/>
              </a:buClr>
              <a:buSzPts val="2000"/>
              <a:buNone/>
              <a:defRPr sz="2667">
                <a:solidFill>
                  <a:schemeClr val="accent5"/>
                </a:solidFill>
              </a:defRPr>
            </a:lvl2pPr>
            <a:lvl3pPr lvl="2" rtl="0">
              <a:spcBef>
                <a:spcPts val="1333"/>
              </a:spcBef>
              <a:spcAft>
                <a:spcPts val="0"/>
              </a:spcAft>
              <a:buClr>
                <a:schemeClr val="accent5"/>
              </a:buClr>
              <a:buSzPts val="2000"/>
              <a:buNone/>
              <a:defRPr sz="2667">
                <a:solidFill>
                  <a:schemeClr val="accent5"/>
                </a:solidFill>
              </a:defRPr>
            </a:lvl3pPr>
            <a:lvl4pPr lvl="3" rtl="0">
              <a:spcBef>
                <a:spcPts val="1333"/>
              </a:spcBef>
              <a:spcAft>
                <a:spcPts val="0"/>
              </a:spcAft>
              <a:buClr>
                <a:schemeClr val="accent5"/>
              </a:buClr>
              <a:buSzPts val="2000"/>
              <a:buNone/>
              <a:defRPr sz="2667">
                <a:solidFill>
                  <a:schemeClr val="accent5"/>
                </a:solidFill>
              </a:defRPr>
            </a:lvl4pPr>
            <a:lvl5pPr lvl="4" rtl="0">
              <a:spcBef>
                <a:spcPts val="1333"/>
              </a:spcBef>
              <a:spcAft>
                <a:spcPts val="0"/>
              </a:spcAft>
              <a:buClr>
                <a:schemeClr val="accent5"/>
              </a:buClr>
              <a:buSzPts val="2000"/>
              <a:buNone/>
              <a:defRPr sz="2667">
                <a:solidFill>
                  <a:schemeClr val="accent5"/>
                </a:solidFill>
              </a:defRPr>
            </a:lvl5pPr>
            <a:lvl6pPr lvl="5" rtl="0">
              <a:spcBef>
                <a:spcPts val="1333"/>
              </a:spcBef>
              <a:spcAft>
                <a:spcPts val="0"/>
              </a:spcAft>
              <a:buClr>
                <a:schemeClr val="accent5"/>
              </a:buClr>
              <a:buSzPts val="2000"/>
              <a:buNone/>
              <a:defRPr sz="2667">
                <a:solidFill>
                  <a:schemeClr val="accent5"/>
                </a:solidFill>
              </a:defRPr>
            </a:lvl6pPr>
            <a:lvl7pPr lvl="6" rtl="0">
              <a:spcBef>
                <a:spcPts val="1333"/>
              </a:spcBef>
              <a:spcAft>
                <a:spcPts val="0"/>
              </a:spcAft>
              <a:buClr>
                <a:schemeClr val="accent5"/>
              </a:buClr>
              <a:buSzPts val="2000"/>
              <a:buNone/>
              <a:defRPr sz="2667">
                <a:solidFill>
                  <a:schemeClr val="accent5"/>
                </a:solidFill>
              </a:defRPr>
            </a:lvl7pPr>
            <a:lvl8pPr lvl="7" rtl="0">
              <a:spcBef>
                <a:spcPts val="1333"/>
              </a:spcBef>
              <a:spcAft>
                <a:spcPts val="0"/>
              </a:spcAft>
              <a:buClr>
                <a:schemeClr val="accent5"/>
              </a:buClr>
              <a:buSzPts val="2000"/>
              <a:buNone/>
              <a:defRPr sz="2667">
                <a:solidFill>
                  <a:schemeClr val="accent5"/>
                </a:solidFill>
              </a:defRPr>
            </a:lvl8pPr>
            <a:lvl9pPr lvl="8" rtl="0">
              <a:spcBef>
                <a:spcPts val="1333"/>
              </a:spcBef>
              <a:spcAft>
                <a:spcPts val="1333"/>
              </a:spcAft>
              <a:buClr>
                <a:schemeClr val="accent5"/>
              </a:buClr>
              <a:buSzPts val="2000"/>
              <a:buNone/>
              <a:defRPr sz="2667">
                <a:solidFill>
                  <a:schemeClr val="accent5"/>
                </a:solidFill>
              </a:defRPr>
            </a:lvl9pPr>
          </a:lstStyle>
          <a:p>
            <a:endParaRPr/>
          </a:p>
        </p:txBody>
      </p:sp>
      <p:sp>
        <p:nvSpPr>
          <p:cNvPr id="41" name="Google Shape;41;p3"/>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5868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2"/>
        <p:cNvGrpSpPr/>
        <p:nvPr/>
      </p:nvGrpSpPr>
      <p:grpSpPr>
        <a:xfrm>
          <a:off x="0" y="0"/>
          <a:ext cx="0" cy="0"/>
          <a:chOff x="0" y="0"/>
          <a:chExt cx="0" cy="0"/>
        </a:xfrm>
      </p:grpSpPr>
      <p:grpSp>
        <p:nvGrpSpPr>
          <p:cNvPr id="43" name="Google Shape;43;p4"/>
          <p:cNvGrpSpPr/>
          <p:nvPr/>
        </p:nvGrpSpPr>
        <p:grpSpPr>
          <a:xfrm>
            <a:off x="9262456" y="5963632"/>
            <a:ext cx="2937107" cy="894393"/>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1" name="Google Shape;51;p4"/>
          <p:cNvSpPr/>
          <p:nvPr/>
        </p:nvSpPr>
        <p:spPr>
          <a:xfrm>
            <a:off x="10059311" y="877033"/>
            <a:ext cx="1732400" cy="577200"/>
          </a:xfrm>
          <a:prstGeom prst="triangle">
            <a:avLst>
              <a:gd name="adj" fmla="val 32425"/>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52" name="Google Shape;52;p4"/>
          <p:cNvGrpSpPr/>
          <p:nvPr/>
        </p:nvGrpSpPr>
        <p:grpSpPr>
          <a:xfrm>
            <a:off x="0" y="-9451"/>
            <a:ext cx="11548531" cy="6867451"/>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55" name="Google Shape;55;p4"/>
          <p:cNvGrpSpPr/>
          <p:nvPr/>
        </p:nvGrpSpPr>
        <p:grpSpPr>
          <a:xfrm rot="10800000" flipH="1">
            <a:off x="2" y="1454351"/>
            <a:ext cx="11796669" cy="3949300"/>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sp>
        <p:nvSpPr>
          <p:cNvPr id="58" name="Google Shape;58;p4"/>
          <p:cNvSpPr txBox="1">
            <a:spLocks noGrp="1"/>
          </p:cNvSpPr>
          <p:nvPr>
            <p:ph type="body" idx="1"/>
          </p:nvPr>
        </p:nvSpPr>
        <p:spPr>
          <a:xfrm>
            <a:off x="1106367" y="1602667"/>
            <a:ext cx="6787600" cy="36600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Clr>
                <a:srgbClr val="FFFFFF"/>
              </a:buClr>
              <a:buSzPts val="3000"/>
              <a:buChar char="▰"/>
              <a:defRPr sz="4000" i="1">
                <a:solidFill>
                  <a:srgbClr val="FFFFFF"/>
                </a:solidFill>
              </a:defRPr>
            </a:lvl1pPr>
            <a:lvl2pPr marL="1219170" lvl="1" indent="-558786" rtl="0">
              <a:spcBef>
                <a:spcPts val="640"/>
              </a:spcBef>
              <a:spcAft>
                <a:spcPts val="0"/>
              </a:spcAft>
              <a:buClr>
                <a:srgbClr val="FFFFFF"/>
              </a:buClr>
              <a:buSzPts val="3000"/>
              <a:buChar char="▻"/>
              <a:defRPr sz="4000" i="1">
                <a:solidFill>
                  <a:srgbClr val="FFFFFF"/>
                </a:solidFill>
              </a:defRPr>
            </a:lvl2pPr>
            <a:lvl3pPr marL="1828754" lvl="2" indent="-558786" rtl="0">
              <a:spcBef>
                <a:spcPts val="640"/>
              </a:spcBef>
              <a:spcAft>
                <a:spcPts val="0"/>
              </a:spcAft>
              <a:buClr>
                <a:srgbClr val="FFFFFF"/>
              </a:buClr>
              <a:buSzPts val="3000"/>
              <a:buChar char="▻"/>
              <a:defRPr sz="4000" i="1">
                <a:solidFill>
                  <a:srgbClr val="FFFFFF"/>
                </a:solidFill>
              </a:defRPr>
            </a:lvl3pPr>
            <a:lvl4pPr marL="2438339" lvl="3" indent="-558786" rtl="0">
              <a:spcBef>
                <a:spcPts val="480"/>
              </a:spcBef>
              <a:spcAft>
                <a:spcPts val="0"/>
              </a:spcAft>
              <a:buClr>
                <a:srgbClr val="FFFFFF"/>
              </a:buClr>
              <a:buSzPts val="3000"/>
              <a:buChar char="▻"/>
              <a:defRPr sz="4000" i="1">
                <a:solidFill>
                  <a:srgbClr val="FFFFFF"/>
                </a:solidFill>
              </a:defRPr>
            </a:lvl4pPr>
            <a:lvl5pPr marL="3047924" lvl="4" indent="-558786" rtl="0">
              <a:spcBef>
                <a:spcPts val="480"/>
              </a:spcBef>
              <a:spcAft>
                <a:spcPts val="0"/>
              </a:spcAft>
              <a:buClr>
                <a:srgbClr val="FFFFFF"/>
              </a:buClr>
              <a:buSzPts val="3000"/>
              <a:buChar char="▻"/>
              <a:defRPr sz="4000" i="1">
                <a:solidFill>
                  <a:srgbClr val="FFFFFF"/>
                </a:solidFill>
              </a:defRPr>
            </a:lvl5pPr>
            <a:lvl6pPr marL="3657509" lvl="5" indent="-558786" rtl="0">
              <a:spcBef>
                <a:spcPts val="480"/>
              </a:spcBef>
              <a:spcAft>
                <a:spcPts val="0"/>
              </a:spcAft>
              <a:buClr>
                <a:srgbClr val="FFFFFF"/>
              </a:buClr>
              <a:buSzPts val="3000"/>
              <a:buChar char="▻"/>
              <a:defRPr sz="4000" i="1">
                <a:solidFill>
                  <a:srgbClr val="FFFFFF"/>
                </a:solidFill>
              </a:defRPr>
            </a:lvl6pPr>
            <a:lvl7pPr marL="4267093" lvl="6" indent="-558786" rtl="0">
              <a:spcBef>
                <a:spcPts val="480"/>
              </a:spcBef>
              <a:spcAft>
                <a:spcPts val="0"/>
              </a:spcAft>
              <a:buClr>
                <a:srgbClr val="FFFFFF"/>
              </a:buClr>
              <a:buSzPts val="3000"/>
              <a:buChar char="▻"/>
              <a:defRPr sz="4000" i="1">
                <a:solidFill>
                  <a:srgbClr val="FFFFFF"/>
                </a:solidFill>
              </a:defRPr>
            </a:lvl7pPr>
            <a:lvl8pPr marL="4876678" lvl="7" indent="-558786" rtl="0">
              <a:spcBef>
                <a:spcPts val="480"/>
              </a:spcBef>
              <a:spcAft>
                <a:spcPts val="0"/>
              </a:spcAft>
              <a:buClr>
                <a:srgbClr val="FFFFFF"/>
              </a:buClr>
              <a:buSzPts val="3000"/>
              <a:buChar char="▻"/>
              <a:defRPr sz="4000" i="1">
                <a:solidFill>
                  <a:srgbClr val="FFFFFF"/>
                </a:solidFill>
              </a:defRPr>
            </a:lvl8pPr>
            <a:lvl9pPr marL="5486263" lvl="8" indent="-558786">
              <a:spcBef>
                <a:spcPts val="480"/>
              </a:spcBef>
              <a:spcAft>
                <a:spcPts val="0"/>
              </a:spcAft>
              <a:buClr>
                <a:srgbClr val="FFFFFF"/>
              </a:buClr>
              <a:buSzPts val="3000"/>
              <a:buChar char="▻"/>
              <a:defRPr sz="4000" i="1">
                <a:solidFill>
                  <a:srgbClr val="FFFFFF"/>
                </a:solidFill>
              </a:defRPr>
            </a:lvl9pPr>
          </a:lstStyle>
          <a:p>
            <a:endParaRPr/>
          </a:p>
        </p:txBody>
      </p:sp>
      <p:sp>
        <p:nvSpPr>
          <p:cNvPr id="59" name="Google Shape;59;p4"/>
          <p:cNvSpPr txBox="1"/>
          <p:nvPr/>
        </p:nvSpPr>
        <p:spPr>
          <a:xfrm>
            <a:off x="382133" y="1352767"/>
            <a:ext cx="9020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600" b="1">
                <a:solidFill>
                  <a:schemeClr val="accent5"/>
                </a:solidFill>
              </a:rPr>
              <a:t>“</a:t>
            </a:r>
            <a:endParaRPr sz="9600" b="1">
              <a:solidFill>
                <a:schemeClr val="accent5"/>
              </a:solidFill>
            </a:endParaRPr>
          </a:p>
        </p:txBody>
      </p:sp>
      <p:sp>
        <p:nvSpPr>
          <p:cNvPr id="60" name="Google Shape;60;p4"/>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62892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1"/>
        <p:cNvGrpSpPr/>
        <p:nvPr/>
      </p:nvGrpSpPr>
      <p:grpSpPr>
        <a:xfrm>
          <a:off x="0" y="0"/>
          <a:ext cx="0" cy="0"/>
          <a:chOff x="0" y="0"/>
          <a:chExt cx="0" cy="0"/>
        </a:xfrm>
      </p:grpSpPr>
      <p:grpSp>
        <p:nvGrpSpPr>
          <p:cNvPr id="62" name="Google Shape;62;p5"/>
          <p:cNvGrpSpPr/>
          <p:nvPr/>
        </p:nvGrpSpPr>
        <p:grpSpPr>
          <a:xfrm>
            <a:off x="9262456" y="5963632"/>
            <a:ext cx="2937107" cy="894393"/>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0" name="Google Shape;70;p5"/>
          <p:cNvGrpSpPr/>
          <p:nvPr/>
        </p:nvGrpSpPr>
        <p:grpSpPr>
          <a:xfrm>
            <a:off x="-6" y="54"/>
            <a:ext cx="9429907" cy="1769753"/>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sp>
        <p:nvSpPr>
          <p:cNvPr id="78" name="Google Shape;78;p5"/>
          <p:cNvSpPr txBox="1">
            <a:spLocks noGrp="1"/>
          </p:cNvSpPr>
          <p:nvPr>
            <p:ph type="title"/>
          </p:nvPr>
        </p:nvSpPr>
        <p:spPr>
          <a:xfrm>
            <a:off x="1085700" y="523433"/>
            <a:ext cx="7323200" cy="1021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1085700" y="1769800"/>
            <a:ext cx="8176800" cy="4194000"/>
          </a:xfrm>
          <a:prstGeom prst="rect">
            <a:avLst/>
          </a:prstGeom>
        </p:spPr>
        <p:txBody>
          <a:bodyPr spcFirstLastPara="1" wrap="square" lIns="91425" tIns="91425" rIns="91425" bIns="91425" anchor="ctr" anchorCtr="0">
            <a:noAutofit/>
          </a:bodyPr>
          <a:lstStyle>
            <a:lvl1pPr marL="609585" lvl="0" indent="-507987">
              <a:spcBef>
                <a:spcPts val="800"/>
              </a:spcBef>
              <a:spcAft>
                <a:spcPts val="0"/>
              </a:spcAft>
              <a:buSzPts val="2400"/>
              <a:buChar char="▰"/>
              <a:defRPr/>
            </a:lvl1pPr>
            <a:lvl2pPr marL="1219170" lvl="1" indent="-507987">
              <a:spcBef>
                <a:spcPts val="1333"/>
              </a:spcBef>
              <a:spcAft>
                <a:spcPts val="0"/>
              </a:spcAft>
              <a:buSzPts val="2400"/>
              <a:buChar char="▻"/>
              <a:defRPr/>
            </a:lvl2pPr>
            <a:lvl3pPr marL="1828754" lvl="2" indent="-507987">
              <a:spcBef>
                <a:spcPts val="1333"/>
              </a:spcBef>
              <a:spcAft>
                <a:spcPts val="0"/>
              </a:spcAft>
              <a:buSzPts val="2400"/>
              <a:buChar char="▻"/>
              <a:defRPr/>
            </a:lvl3pPr>
            <a:lvl4pPr marL="2438339" lvl="3" indent="-507987">
              <a:spcBef>
                <a:spcPts val="1333"/>
              </a:spcBef>
              <a:spcAft>
                <a:spcPts val="0"/>
              </a:spcAft>
              <a:buSzPts val="2400"/>
              <a:buChar char="▻"/>
              <a:defRPr/>
            </a:lvl4pPr>
            <a:lvl5pPr marL="3047924" lvl="4" indent="-507987">
              <a:spcBef>
                <a:spcPts val="1333"/>
              </a:spcBef>
              <a:spcAft>
                <a:spcPts val="0"/>
              </a:spcAft>
              <a:buSzPts val="2400"/>
              <a:buChar char="▻"/>
              <a:defRPr/>
            </a:lvl5pPr>
            <a:lvl6pPr marL="3657509" lvl="5" indent="-507987">
              <a:spcBef>
                <a:spcPts val="1333"/>
              </a:spcBef>
              <a:spcAft>
                <a:spcPts val="0"/>
              </a:spcAft>
              <a:buSzPts val="2400"/>
              <a:buChar char="▻"/>
              <a:defRPr/>
            </a:lvl6pPr>
            <a:lvl7pPr marL="4267093" lvl="6" indent="-507987">
              <a:spcBef>
                <a:spcPts val="1333"/>
              </a:spcBef>
              <a:spcAft>
                <a:spcPts val="0"/>
              </a:spcAft>
              <a:buSzPts val="2400"/>
              <a:buChar char="▻"/>
              <a:defRPr/>
            </a:lvl7pPr>
            <a:lvl8pPr marL="4876678" lvl="7" indent="-507987">
              <a:spcBef>
                <a:spcPts val="1333"/>
              </a:spcBef>
              <a:spcAft>
                <a:spcPts val="0"/>
              </a:spcAft>
              <a:buSzPts val="2400"/>
              <a:buChar char="▻"/>
              <a:defRPr/>
            </a:lvl8pPr>
            <a:lvl9pPr marL="5486263" lvl="8" indent="-507987">
              <a:spcBef>
                <a:spcPts val="1333"/>
              </a:spcBef>
              <a:spcAft>
                <a:spcPts val="1333"/>
              </a:spcAft>
              <a:buSzPts val="2400"/>
              <a:buChar char="▻"/>
              <a:defRPr/>
            </a:lvl9pPr>
          </a:lstStyle>
          <a:p>
            <a:endParaRPr/>
          </a:p>
        </p:txBody>
      </p:sp>
      <p:sp>
        <p:nvSpPr>
          <p:cNvPr id="80" name="Google Shape;80;p5"/>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8223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6" y="54"/>
            <a:ext cx="9429907" cy="1769753"/>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grpSp>
        <p:nvGrpSpPr>
          <p:cNvPr id="90" name="Google Shape;90;p6"/>
          <p:cNvGrpSpPr/>
          <p:nvPr/>
        </p:nvGrpSpPr>
        <p:grpSpPr>
          <a:xfrm>
            <a:off x="9262456" y="5963632"/>
            <a:ext cx="2937107" cy="894393"/>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98" name="Google Shape;98;p6"/>
          <p:cNvSpPr txBox="1">
            <a:spLocks noGrp="1"/>
          </p:cNvSpPr>
          <p:nvPr>
            <p:ph type="title"/>
          </p:nvPr>
        </p:nvSpPr>
        <p:spPr>
          <a:xfrm>
            <a:off x="1085700" y="523433"/>
            <a:ext cx="7011200" cy="1021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1085700" y="2050651"/>
            <a:ext cx="4504400" cy="36324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1333"/>
              </a:spcBef>
              <a:spcAft>
                <a:spcPts val="0"/>
              </a:spcAft>
              <a:buSzPts val="2000"/>
              <a:buChar char="▻"/>
              <a:defRPr sz="2667"/>
            </a:lvl2pPr>
            <a:lvl3pPr marL="1828754" lvl="2" indent="-474121">
              <a:spcBef>
                <a:spcPts val="1333"/>
              </a:spcBef>
              <a:spcAft>
                <a:spcPts val="0"/>
              </a:spcAft>
              <a:buSzPts val="2000"/>
              <a:buChar char="▻"/>
              <a:defRPr sz="2667"/>
            </a:lvl3pPr>
            <a:lvl4pPr marL="2438339" lvl="3" indent="-474121">
              <a:spcBef>
                <a:spcPts val="1333"/>
              </a:spcBef>
              <a:spcAft>
                <a:spcPts val="0"/>
              </a:spcAft>
              <a:buSzPts val="2000"/>
              <a:buChar char="▻"/>
              <a:defRPr sz="2667"/>
            </a:lvl4pPr>
            <a:lvl5pPr marL="3047924" lvl="4" indent="-474121">
              <a:spcBef>
                <a:spcPts val="1333"/>
              </a:spcBef>
              <a:spcAft>
                <a:spcPts val="0"/>
              </a:spcAft>
              <a:buSzPts val="2000"/>
              <a:buChar char="▻"/>
              <a:defRPr sz="2667"/>
            </a:lvl5pPr>
            <a:lvl6pPr marL="3657509" lvl="5" indent="-474121">
              <a:spcBef>
                <a:spcPts val="1333"/>
              </a:spcBef>
              <a:spcAft>
                <a:spcPts val="0"/>
              </a:spcAft>
              <a:buSzPts val="2000"/>
              <a:buChar char="▻"/>
              <a:defRPr sz="2667"/>
            </a:lvl6pPr>
            <a:lvl7pPr marL="4267093" lvl="6" indent="-474121">
              <a:spcBef>
                <a:spcPts val="1333"/>
              </a:spcBef>
              <a:spcAft>
                <a:spcPts val="0"/>
              </a:spcAft>
              <a:buSzPts val="2000"/>
              <a:buChar char="▻"/>
              <a:defRPr sz="2667"/>
            </a:lvl7pPr>
            <a:lvl8pPr marL="4876678" lvl="7" indent="-474121">
              <a:spcBef>
                <a:spcPts val="1333"/>
              </a:spcBef>
              <a:spcAft>
                <a:spcPts val="0"/>
              </a:spcAft>
              <a:buSzPts val="2000"/>
              <a:buChar char="▻"/>
              <a:defRPr sz="2667"/>
            </a:lvl8pPr>
            <a:lvl9pPr marL="5486263" lvl="8" indent="-474121">
              <a:spcBef>
                <a:spcPts val="1333"/>
              </a:spcBef>
              <a:spcAft>
                <a:spcPts val="1333"/>
              </a:spcAft>
              <a:buSzPts val="2000"/>
              <a:buChar char="▻"/>
              <a:defRPr sz="2667"/>
            </a:lvl9pPr>
          </a:lstStyle>
          <a:p>
            <a:endParaRPr/>
          </a:p>
        </p:txBody>
      </p:sp>
      <p:sp>
        <p:nvSpPr>
          <p:cNvPr id="100" name="Google Shape;100;p6"/>
          <p:cNvSpPr txBox="1">
            <a:spLocks noGrp="1"/>
          </p:cNvSpPr>
          <p:nvPr>
            <p:ph type="body" idx="2"/>
          </p:nvPr>
        </p:nvSpPr>
        <p:spPr>
          <a:xfrm>
            <a:off x="5861497" y="2050651"/>
            <a:ext cx="4504400" cy="36324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1333"/>
              </a:spcBef>
              <a:spcAft>
                <a:spcPts val="0"/>
              </a:spcAft>
              <a:buSzPts val="2000"/>
              <a:buChar char="▻"/>
              <a:defRPr sz="2667"/>
            </a:lvl2pPr>
            <a:lvl3pPr marL="1828754" lvl="2" indent="-474121">
              <a:spcBef>
                <a:spcPts val="1333"/>
              </a:spcBef>
              <a:spcAft>
                <a:spcPts val="0"/>
              </a:spcAft>
              <a:buSzPts val="2000"/>
              <a:buChar char="▻"/>
              <a:defRPr sz="2667"/>
            </a:lvl3pPr>
            <a:lvl4pPr marL="2438339" lvl="3" indent="-474121">
              <a:spcBef>
                <a:spcPts val="1333"/>
              </a:spcBef>
              <a:spcAft>
                <a:spcPts val="0"/>
              </a:spcAft>
              <a:buSzPts val="2000"/>
              <a:buChar char="▻"/>
              <a:defRPr sz="2667"/>
            </a:lvl4pPr>
            <a:lvl5pPr marL="3047924" lvl="4" indent="-474121">
              <a:spcBef>
                <a:spcPts val="1333"/>
              </a:spcBef>
              <a:spcAft>
                <a:spcPts val="0"/>
              </a:spcAft>
              <a:buSzPts val="2000"/>
              <a:buChar char="▻"/>
              <a:defRPr sz="2667"/>
            </a:lvl5pPr>
            <a:lvl6pPr marL="3657509" lvl="5" indent="-474121">
              <a:spcBef>
                <a:spcPts val="1333"/>
              </a:spcBef>
              <a:spcAft>
                <a:spcPts val="0"/>
              </a:spcAft>
              <a:buSzPts val="2000"/>
              <a:buChar char="▻"/>
              <a:defRPr sz="2667"/>
            </a:lvl6pPr>
            <a:lvl7pPr marL="4267093" lvl="6" indent="-474121">
              <a:spcBef>
                <a:spcPts val="1333"/>
              </a:spcBef>
              <a:spcAft>
                <a:spcPts val="0"/>
              </a:spcAft>
              <a:buSzPts val="2000"/>
              <a:buChar char="▻"/>
              <a:defRPr sz="2667"/>
            </a:lvl7pPr>
            <a:lvl8pPr marL="4876678" lvl="7" indent="-474121">
              <a:spcBef>
                <a:spcPts val="1333"/>
              </a:spcBef>
              <a:spcAft>
                <a:spcPts val="0"/>
              </a:spcAft>
              <a:buSzPts val="2000"/>
              <a:buChar char="▻"/>
              <a:defRPr sz="2667"/>
            </a:lvl8pPr>
            <a:lvl9pPr marL="5486263" lvl="8" indent="-474121">
              <a:spcBef>
                <a:spcPts val="1333"/>
              </a:spcBef>
              <a:spcAft>
                <a:spcPts val="1333"/>
              </a:spcAft>
              <a:buSzPts val="2000"/>
              <a:buChar char="▻"/>
              <a:defRPr sz="2667"/>
            </a:lvl9pPr>
          </a:lstStyle>
          <a:p>
            <a:endParaRPr/>
          </a:p>
        </p:txBody>
      </p:sp>
      <p:sp>
        <p:nvSpPr>
          <p:cNvPr id="101" name="Google Shape;101;p6"/>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38169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2"/>
        <p:cNvGrpSpPr/>
        <p:nvPr/>
      </p:nvGrpSpPr>
      <p:grpSpPr>
        <a:xfrm>
          <a:off x="0" y="0"/>
          <a:ext cx="0" cy="0"/>
          <a:chOff x="0" y="0"/>
          <a:chExt cx="0" cy="0"/>
        </a:xfrm>
      </p:grpSpPr>
      <p:grpSp>
        <p:nvGrpSpPr>
          <p:cNvPr id="103" name="Google Shape;103;p7"/>
          <p:cNvGrpSpPr/>
          <p:nvPr/>
        </p:nvGrpSpPr>
        <p:grpSpPr>
          <a:xfrm>
            <a:off x="-6" y="54"/>
            <a:ext cx="9429907" cy="1769753"/>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grpSp>
        <p:nvGrpSpPr>
          <p:cNvPr id="111" name="Google Shape;111;p7"/>
          <p:cNvGrpSpPr/>
          <p:nvPr/>
        </p:nvGrpSpPr>
        <p:grpSpPr>
          <a:xfrm>
            <a:off x="9262456" y="5963632"/>
            <a:ext cx="2937107" cy="894393"/>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19" name="Google Shape;119;p7"/>
          <p:cNvSpPr txBox="1">
            <a:spLocks noGrp="1"/>
          </p:cNvSpPr>
          <p:nvPr>
            <p:ph type="title"/>
          </p:nvPr>
        </p:nvSpPr>
        <p:spPr>
          <a:xfrm>
            <a:off x="1085700" y="523433"/>
            <a:ext cx="7011200" cy="1021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1160600" y="2060101"/>
            <a:ext cx="2997200" cy="36132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endParaRPr/>
          </a:p>
        </p:txBody>
      </p:sp>
      <p:sp>
        <p:nvSpPr>
          <p:cNvPr id="121" name="Google Shape;121;p7"/>
          <p:cNvSpPr txBox="1">
            <a:spLocks noGrp="1"/>
          </p:cNvSpPr>
          <p:nvPr>
            <p:ph type="body" idx="2"/>
          </p:nvPr>
        </p:nvSpPr>
        <p:spPr>
          <a:xfrm>
            <a:off x="4311516" y="2060101"/>
            <a:ext cx="2997200" cy="36132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endParaRPr/>
          </a:p>
        </p:txBody>
      </p:sp>
      <p:sp>
        <p:nvSpPr>
          <p:cNvPr id="122" name="Google Shape;122;p7"/>
          <p:cNvSpPr txBox="1">
            <a:spLocks noGrp="1"/>
          </p:cNvSpPr>
          <p:nvPr>
            <p:ph type="body" idx="3"/>
          </p:nvPr>
        </p:nvSpPr>
        <p:spPr>
          <a:xfrm>
            <a:off x="7387533" y="2060101"/>
            <a:ext cx="2997200" cy="36132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1333"/>
              </a:spcBef>
              <a:spcAft>
                <a:spcPts val="0"/>
              </a:spcAft>
              <a:buSzPts val="1800"/>
              <a:buChar char="▻"/>
              <a:defRPr sz="2400"/>
            </a:lvl2pPr>
            <a:lvl3pPr marL="1828754" lvl="2" indent="-457189" rtl="0">
              <a:spcBef>
                <a:spcPts val="1333"/>
              </a:spcBef>
              <a:spcAft>
                <a:spcPts val="0"/>
              </a:spcAft>
              <a:buSzPts val="1800"/>
              <a:buChar char="▻"/>
              <a:defRPr sz="2400"/>
            </a:lvl3pPr>
            <a:lvl4pPr marL="2438339" lvl="3" indent="-457189" rtl="0">
              <a:spcBef>
                <a:spcPts val="1333"/>
              </a:spcBef>
              <a:spcAft>
                <a:spcPts val="0"/>
              </a:spcAft>
              <a:buSzPts val="1800"/>
              <a:buChar char="▻"/>
              <a:defRPr sz="2400"/>
            </a:lvl4pPr>
            <a:lvl5pPr marL="3047924" lvl="4" indent="-457189" rtl="0">
              <a:spcBef>
                <a:spcPts val="1333"/>
              </a:spcBef>
              <a:spcAft>
                <a:spcPts val="0"/>
              </a:spcAft>
              <a:buSzPts val="1800"/>
              <a:buChar char="▻"/>
              <a:defRPr sz="2400"/>
            </a:lvl5pPr>
            <a:lvl6pPr marL="3657509" lvl="5" indent="-457189" rtl="0">
              <a:spcBef>
                <a:spcPts val="1333"/>
              </a:spcBef>
              <a:spcAft>
                <a:spcPts val="0"/>
              </a:spcAft>
              <a:buSzPts val="1800"/>
              <a:buChar char="▻"/>
              <a:defRPr sz="2400"/>
            </a:lvl6pPr>
            <a:lvl7pPr marL="4267093" lvl="6" indent="-457189" rtl="0">
              <a:spcBef>
                <a:spcPts val="1333"/>
              </a:spcBef>
              <a:spcAft>
                <a:spcPts val="0"/>
              </a:spcAft>
              <a:buSzPts val="1800"/>
              <a:buChar char="▻"/>
              <a:defRPr sz="2400"/>
            </a:lvl7pPr>
            <a:lvl8pPr marL="4876678" lvl="7" indent="-457189" rtl="0">
              <a:spcBef>
                <a:spcPts val="1333"/>
              </a:spcBef>
              <a:spcAft>
                <a:spcPts val="0"/>
              </a:spcAft>
              <a:buSzPts val="1800"/>
              <a:buChar char="▻"/>
              <a:defRPr sz="2400"/>
            </a:lvl8pPr>
            <a:lvl9pPr marL="5486263" lvl="8" indent="-457189" rtl="0">
              <a:spcBef>
                <a:spcPts val="1333"/>
              </a:spcBef>
              <a:spcAft>
                <a:spcPts val="1333"/>
              </a:spcAft>
              <a:buSzPts val="1800"/>
              <a:buChar char="▻"/>
              <a:defRPr sz="2400"/>
            </a:lvl9pPr>
          </a:lstStyle>
          <a:p>
            <a:endParaRPr/>
          </a:p>
        </p:txBody>
      </p:sp>
      <p:sp>
        <p:nvSpPr>
          <p:cNvPr id="123" name="Google Shape;123;p7"/>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714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4"/>
        <p:cNvGrpSpPr/>
        <p:nvPr/>
      </p:nvGrpSpPr>
      <p:grpSpPr>
        <a:xfrm>
          <a:off x="0" y="0"/>
          <a:ext cx="0" cy="0"/>
          <a:chOff x="0" y="0"/>
          <a:chExt cx="0" cy="0"/>
        </a:xfrm>
      </p:grpSpPr>
      <p:grpSp>
        <p:nvGrpSpPr>
          <p:cNvPr id="125" name="Google Shape;125;p8"/>
          <p:cNvGrpSpPr/>
          <p:nvPr/>
        </p:nvGrpSpPr>
        <p:grpSpPr>
          <a:xfrm>
            <a:off x="-6" y="54"/>
            <a:ext cx="9429907" cy="1769753"/>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Arvo"/>
                  <a:ea typeface="Arvo"/>
                  <a:cs typeface="Arvo"/>
                  <a:sym typeface="Arvo"/>
                </a:endParaRPr>
              </a:p>
            </p:txBody>
          </p:sp>
        </p:grpSp>
      </p:grpSp>
      <p:grpSp>
        <p:nvGrpSpPr>
          <p:cNvPr id="133" name="Google Shape;133;p8"/>
          <p:cNvGrpSpPr/>
          <p:nvPr/>
        </p:nvGrpSpPr>
        <p:grpSpPr>
          <a:xfrm>
            <a:off x="9262456" y="5963632"/>
            <a:ext cx="2937107" cy="894393"/>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41" name="Google Shape;141;p8"/>
          <p:cNvSpPr txBox="1">
            <a:spLocks noGrp="1"/>
          </p:cNvSpPr>
          <p:nvPr>
            <p:ph type="title"/>
          </p:nvPr>
        </p:nvSpPr>
        <p:spPr>
          <a:xfrm>
            <a:off x="1085700" y="523433"/>
            <a:ext cx="7011200" cy="1021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9488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3"/>
        <p:cNvGrpSpPr/>
        <p:nvPr/>
      </p:nvGrpSpPr>
      <p:grpSpPr>
        <a:xfrm>
          <a:off x="0" y="0"/>
          <a:ext cx="0" cy="0"/>
          <a:chOff x="0" y="0"/>
          <a:chExt cx="0" cy="0"/>
        </a:xfrm>
      </p:grpSpPr>
      <p:grpSp>
        <p:nvGrpSpPr>
          <p:cNvPr id="144" name="Google Shape;144;p9"/>
          <p:cNvGrpSpPr/>
          <p:nvPr/>
        </p:nvGrpSpPr>
        <p:grpSpPr>
          <a:xfrm>
            <a:off x="3288185" y="5963632"/>
            <a:ext cx="8915767" cy="894393"/>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52" name="Google Shape;152;p9"/>
          <p:cNvSpPr txBox="1">
            <a:spLocks noGrp="1"/>
          </p:cNvSpPr>
          <p:nvPr>
            <p:ph type="body" idx="1"/>
          </p:nvPr>
        </p:nvSpPr>
        <p:spPr>
          <a:xfrm>
            <a:off x="3577067" y="6182000"/>
            <a:ext cx="8005600" cy="420800"/>
          </a:xfrm>
          <a:prstGeom prst="rect">
            <a:avLst/>
          </a:prstGeom>
        </p:spPr>
        <p:txBody>
          <a:bodyPr spcFirstLastPara="1" wrap="square" lIns="91425" tIns="91425" rIns="91425" bIns="91425" anchor="ctr" anchorCtr="0">
            <a:noAutofit/>
          </a:bodyPr>
          <a:lstStyle>
            <a:lvl1pPr marL="609585" lvl="0" indent="-304792">
              <a:spcBef>
                <a:spcPts val="0"/>
              </a:spcBef>
              <a:spcAft>
                <a:spcPts val="0"/>
              </a:spcAft>
              <a:buSzPts val="1300"/>
              <a:buNone/>
              <a:defRPr sz="1733"/>
            </a:lvl1pPr>
          </a:lstStyle>
          <a:p>
            <a:endParaRPr/>
          </a:p>
        </p:txBody>
      </p:sp>
      <p:sp>
        <p:nvSpPr>
          <p:cNvPr id="153" name="Google Shape;153;p9"/>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154" name="Google Shape;154;p9"/>
          <p:cNvGrpSpPr/>
          <p:nvPr/>
        </p:nvGrpSpPr>
        <p:grpSpPr>
          <a:xfrm rot="10800000">
            <a:off x="-11" y="-2"/>
            <a:ext cx="2937107" cy="894393"/>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70213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11" y="-2"/>
            <a:ext cx="2937107" cy="894393"/>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71" name="Google Shape;171;p10"/>
          <p:cNvGrpSpPr/>
          <p:nvPr/>
        </p:nvGrpSpPr>
        <p:grpSpPr>
          <a:xfrm>
            <a:off x="9262456" y="5963632"/>
            <a:ext cx="2937107" cy="894393"/>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79" name="Google Shape;179;p10"/>
          <p:cNvSpPr txBox="1">
            <a:spLocks noGrp="1"/>
          </p:cNvSpPr>
          <p:nvPr>
            <p:ph type="sldNum" idx="12"/>
          </p:nvPr>
        </p:nvSpPr>
        <p:spPr>
          <a:xfrm>
            <a:off x="10157333" y="6182000"/>
            <a:ext cx="19832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11055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5.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6/10/2025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6/10/2025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6/10/2025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6/10/2025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85700" y="523433"/>
            <a:ext cx="7011200" cy="102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1085700" y="1769800"/>
            <a:ext cx="8176800" cy="41940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10157333" y="6182000"/>
            <a:ext cx="1983200" cy="420800"/>
          </a:xfrm>
          <a:prstGeom prst="rect">
            <a:avLst/>
          </a:prstGeom>
          <a:noFill/>
          <a:ln>
            <a:noFill/>
          </a:ln>
        </p:spPr>
        <p:txBody>
          <a:bodyPr spcFirstLastPara="1" wrap="square" lIns="91425" tIns="91425" rIns="91425" bIns="91425" anchor="ctr" anchorCtr="0">
            <a:noAutofit/>
          </a:bodyPr>
          <a:lstStyle>
            <a:lvl1pPr lvl="0" algn="r">
              <a:buNone/>
              <a:defRPr sz="1600" b="1">
                <a:solidFill>
                  <a:schemeClr val="lt1"/>
                </a:solidFill>
                <a:latin typeface="Roboto Condensed"/>
                <a:ea typeface="Roboto Condensed"/>
                <a:cs typeface="Roboto Condensed"/>
                <a:sym typeface="Roboto Condensed"/>
              </a:defRPr>
            </a:lvl1pPr>
            <a:lvl2pPr lvl="1" algn="r">
              <a:buNone/>
              <a:defRPr sz="1600" b="1">
                <a:solidFill>
                  <a:schemeClr val="lt1"/>
                </a:solidFill>
                <a:latin typeface="Roboto Condensed"/>
                <a:ea typeface="Roboto Condensed"/>
                <a:cs typeface="Roboto Condensed"/>
                <a:sym typeface="Roboto Condensed"/>
              </a:defRPr>
            </a:lvl2pPr>
            <a:lvl3pPr lvl="2" algn="r">
              <a:buNone/>
              <a:defRPr sz="1600" b="1">
                <a:solidFill>
                  <a:schemeClr val="lt1"/>
                </a:solidFill>
                <a:latin typeface="Roboto Condensed"/>
                <a:ea typeface="Roboto Condensed"/>
                <a:cs typeface="Roboto Condensed"/>
                <a:sym typeface="Roboto Condensed"/>
              </a:defRPr>
            </a:lvl3pPr>
            <a:lvl4pPr lvl="3" algn="r">
              <a:buNone/>
              <a:defRPr sz="1600" b="1">
                <a:solidFill>
                  <a:schemeClr val="lt1"/>
                </a:solidFill>
                <a:latin typeface="Roboto Condensed"/>
                <a:ea typeface="Roboto Condensed"/>
                <a:cs typeface="Roboto Condensed"/>
                <a:sym typeface="Roboto Condensed"/>
              </a:defRPr>
            </a:lvl4pPr>
            <a:lvl5pPr lvl="4" algn="r">
              <a:buNone/>
              <a:defRPr sz="1600" b="1">
                <a:solidFill>
                  <a:schemeClr val="lt1"/>
                </a:solidFill>
                <a:latin typeface="Roboto Condensed"/>
                <a:ea typeface="Roboto Condensed"/>
                <a:cs typeface="Roboto Condensed"/>
                <a:sym typeface="Roboto Condensed"/>
              </a:defRPr>
            </a:lvl5pPr>
            <a:lvl6pPr lvl="5" algn="r">
              <a:buNone/>
              <a:defRPr sz="1600" b="1">
                <a:solidFill>
                  <a:schemeClr val="lt1"/>
                </a:solidFill>
                <a:latin typeface="Roboto Condensed"/>
                <a:ea typeface="Roboto Condensed"/>
                <a:cs typeface="Roboto Condensed"/>
                <a:sym typeface="Roboto Condensed"/>
              </a:defRPr>
            </a:lvl6pPr>
            <a:lvl7pPr lvl="6" algn="r">
              <a:buNone/>
              <a:defRPr sz="1600" b="1">
                <a:solidFill>
                  <a:schemeClr val="lt1"/>
                </a:solidFill>
                <a:latin typeface="Roboto Condensed"/>
                <a:ea typeface="Roboto Condensed"/>
                <a:cs typeface="Roboto Condensed"/>
                <a:sym typeface="Roboto Condensed"/>
              </a:defRPr>
            </a:lvl7pPr>
            <a:lvl8pPr lvl="7" algn="r">
              <a:buNone/>
              <a:defRPr sz="1600" b="1">
                <a:solidFill>
                  <a:schemeClr val="lt1"/>
                </a:solidFill>
                <a:latin typeface="Roboto Condensed"/>
                <a:ea typeface="Roboto Condensed"/>
                <a:cs typeface="Roboto Condensed"/>
                <a:sym typeface="Roboto Condensed"/>
              </a:defRPr>
            </a:lvl8pPr>
            <a:lvl9pPr lvl="8" algn="r">
              <a:buNone/>
              <a:defRPr sz="1600" b="1">
                <a:solidFill>
                  <a:schemeClr val="lt1"/>
                </a:solidFill>
                <a:latin typeface="Roboto Condensed"/>
                <a:ea typeface="Roboto Condensed"/>
                <a:cs typeface="Roboto Condensed"/>
                <a:sym typeface="Roboto Condense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4048149"/>
      </p:ext>
    </p:extLst>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561112" y="1007917"/>
            <a:ext cx="6431969" cy="1636752"/>
          </a:xfrm>
        </p:spPr>
        <p:txBody>
          <a:bodyPr anchor="t" anchorCtr="0">
            <a:normAutofit/>
          </a:bodyPr>
          <a:lstStyle/>
          <a:p>
            <a:r>
              <a:rPr lang="en-US" sz="2800" b="1" i="1" dirty="0">
                <a:latin typeface="Arial Narrow" panose="020B0606020202030204" pitchFamily="34" charset="0"/>
              </a:rPr>
              <a:t>CAPSTONE PROJECT </a:t>
            </a:r>
            <a:br>
              <a:rPr lang="en-US" b="1" dirty="0">
                <a:latin typeface="Arial Narrow" panose="020B0606020202030204" pitchFamily="34" charset="0"/>
              </a:rPr>
            </a:br>
            <a:r>
              <a:rPr lang="en-US" b="1" dirty="0">
                <a:latin typeface="Arial Narrow" panose="020B0606020202030204" pitchFamily="34" charset="0"/>
              </a:rPr>
              <a:t>        </a:t>
            </a:r>
            <a:r>
              <a:rPr lang="en-US" sz="4400" b="1" dirty="0">
                <a:latin typeface="Arial Narrow" panose="020B0606020202030204" pitchFamily="34" charset="0"/>
              </a:rPr>
              <a:t>SALES ANALYTICS</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309716" y="914400"/>
            <a:ext cx="5638801" cy="1572126"/>
          </a:xfrm>
        </p:spPr>
        <p:txBody>
          <a:bodyPr/>
          <a:lstStyle/>
          <a:p>
            <a:pPr algn="ctr"/>
            <a:r>
              <a:rPr lang="en-US" sz="2000" b="1" cap="none" dirty="0">
                <a:latin typeface="Arial" panose="020B0604020202020204" pitchFamily="34" charset="0"/>
                <a:cs typeface="Arial" panose="020B0604020202020204" pitchFamily="34" charset="0"/>
              </a:rPr>
              <a:t>Can We Visualize The Distribution Of Customer Demographics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527648" y="2154903"/>
            <a:ext cx="5202936" cy="3547872"/>
          </a:xfrm>
        </p:spPr>
        <p:txBody>
          <a:bodyPr/>
          <a:lstStyle/>
          <a:p>
            <a:r>
              <a:rPr lang="en-US" dirty="0"/>
              <a:t>The loyalty distribution reveals that </a:t>
            </a:r>
            <a:r>
              <a:rPr lang="en-US" b="1" dirty="0"/>
              <a:t>65.93% of customers are one-time buyers</a:t>
            </a:r>
            <a:r>
              <a:rPr lang="en-US" dirty="0"/>
              <a:t>, indicating significant customer retention challenges. While </a:t>
            </a:r>
            <a:r>
              <a:rPr lang="en-US" b="1" dirty="0"/>
              <a:t>30.77% are loyal customers</a:t>
            </a:r>
            <a:r>
              <a:rPr lang="en-US" dirty="0"/>
              <a:t>, only </a:t>
            </a:r>
            <a:r>
              <a:rPr lang="en-US" b="1" dirty="0"/>
              <a:t>3.3% are repeat buyers</a:t>
            </a:r>
            <a:r>
              <a:rPr lang="en-US" dirty="0"/>
              <a:t>, suggesting most returning customers don't reach high loyalty tiers. This highlights an opportunity to improve retention strategies—such as loyalty programs or targeted re-engagement campaigns—to convert more one-time buyers into repeat and loyal customers.</a:t>
            </a:r>
          </a:p>
        </p:txBody>
      </p:sp>
      <p:pic>
        <p:nvPicPr>
          <p:cNvPr id="13" name="Picture 12">
            <a:extLst>
              <a:ext uri="{FF2B5EF4-FFF2-40B4-BE49-F238E27FC236}">
                <a16:creationId xmlns:a16="http://schemas.microsoft.com/office/drawing/2014/main" id="{7C479D49-7D99-58DC-86F0-E70824C83302}"/>
              </a:ext>
            </a:extLst>
          </p:cNvPr>
          <p:cNvPicPr>
            <a:picLocks noChangeAspect="1"/>
          </p:cNvPicPr>
          <p:nvPr/>
        </p:nvPicPr>
        <p:blipFill>
          <a:blip r:embed="rId3"/>
          <a:stretch>
            <a:fillRect/>
          </a:stretch>
        </p:blipFill>
        <p:spPr>
          <a:xfrm>
            <a:off x="6595774" y="1661651"/>
            <a:ext cx="5068578" cy="3264309"/>
          </a:xfrm>
          <a:prstGeom prst="rect">
            <a:avLst/>
          </a:prstGeom>
        </p:spPr>
      </p:pic>
    </p:spTree>
    <p:extLst>
      <p:ext uri="{BB962C8B-B14F-4D97-AF65-F5344CB8AC3E}">
        <p14:creationId xmlns:p14="http://schemas.microsoft.com/office/powerpoint/2010/main" val="2943388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B5687-D341-7035-578C-7E22128E7C8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C91F914-99A8-18E8-6D07-87AC09530DED}"/>
              </a:ext>
            </a:extLst>
          </p:cNvPr>
          <p:cNvPicPr>
            <a:picLocks noChangeAspect="1"/>
          </p:cNvPicPr>
          <p:nvPr/>
        </p:nvPicPr>
        <p:blipFill>
          <a:blip r:embed="rId3"/>
          <a:stretch>
            <a:fillRect/>
          </a:stretch>
        </p:blipFill>
        <p:spPr>
          <a:xfrm>
            <a:off x="542150" y="299601"/>
            <a:ext cx="11107700" cy="6258798"/>
          </a:xfrm>
          <a:prstGeom prst="rect">
            <a:avLst/>
          </a:prstGeom>
        </p:spPr>
      </p:pic>
    </p:spTree>
    <p:extLst>
      <p:ext uri="{BB962C8B-B14F-4D97-AF65-F5344CB8AC3E}">
        <p14:creationId xmlns:p14="http://schemas.microsoft.com/office/powerpoint/2010/main" val="2803357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DB83E-F308-0B4E-BAF6-BF5BB3BB6A5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F40F019-D602-4594-DF42-E3298E42B45F}"/>
              </a:ext>
            </a:extLst>
          </p:cNvPr>
          <p:cNvSpPr>
            <a:spLocks noGrp="1"/>
          </p:cNvSpPr>
          <p:nvPr>
            <p:ph type="title"/>
          </p:nvPr>
        </p:nvSpPr>
        <p:spPr>
          <a:xfrm>
            <a:off x="457199" y="442452"/>
            <a:ext cx="3619501" cy="1834404"/>
          </a:xfrm>
        </p:spPr>
        <p:txBody>
          <a:bodyPr>
            <a:noAutofit/>
          </a:bodyPr>
          <a:lstStyle/>
          <a:p>
            <a:r>
              <a:rPr lang="en-US" sz="2400" b="1" cap="none" dirty="0">
                <a:latin typeface="Arial" panose="020B0604020202020204" pitchFamily="34" charset="0"/>
                <a:cs typeface="Arial" panose="020B0604020202020204" pitchFamily="34" charset="0"/>
              </a:rPr>
              <a:t>How Does Order Volume Change Over Time?</a:t>
            </a:r>
            <a:br>
              <a:rPr lang="en-US" sz="1600" cap="none" dirty="0"/>
            </a:br>
            <a:endParaRPr lang="en-US" sz="1600" cap="none" dirty="0"/>
          </a:p>
        </p:txBody>
      </p:sp>
      <p:sp>
        <p:nvSpPr>
          <p:cNvPr id="3" name="Text Placeholder 2">
            <a:extLst>
              <a:ext uri="{FF2B5EF4-FFF2-40B4-BE49-F238E27FC236}">
                <a16:creationId xmlns:a16="http://schemas.microsoft.com/office/drawing/2014/main" id="{7A122BD5-60BC-36A7-0979-038366FEA15E}"/>
              </a:ext>
            </a:extLst>
          </p:cNvPr>
          <p:cNvSpPr>
            <a:spLocks noGrp="1"/>
          </p:cNvSpPr>
          <p:nvPr>
            <p:ph type="body" sz="quarter" idx="14"/>
          </p:nvPr>
        </p:nvSpPr>
        <p:spPr>
          <a:xfrm>
            <a:off x="228600" y="2552438"/>
            <a:ext cx="4076699" cy="4247257"/>
          </a:xfrm>
        </p:spPr>
        <p:txBody>
          <a:bodyPr>
            <a:noAutofit/>
          </a:bodyPr>
          <a:lstStyle/>
          <a:p>
            <a:r>
              <a:rPr lang="en-US" dirty="0"/>
              <a:t>The order volume data shows consistent growth from October 1994 through April 1996, with noticeable seasonal fluctuations. The upward trend indicates successful business expansion during this period, though the periodic dips suggest potential seasonal demand variations that could inform inventory and marketing planning.</a:t>
            </a:r>
          </a:p>
        </p:txBody>
      </p:sp>
      <p:sp>
        <p:nvSpPr>
          <p:cNvPr id="16" name="Rectangle 15">
            <a:extLst>
              <a:ext uri="{FF2B5EF4-FFF2-40B4-BE49-F238E27FC236}">
                <a16:creationId xmlns:a16="http://schemas.microsoft.com/office/drawing/2014/main" id="{C21F7786-67BD-31CB-41BD-953621418EC2}"/>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E72AF35-AE5D-1856-9955-AF8CFA698376}"/>
              </a:ext>
            </a:extLst>
          </p:cNvPr>
          <p:cNvPicPr>
            <a:picLocks noChangeAspect="1"/>
          </p:cNvPicPr>
          <p:nvPr/>
        </p:nvPicPr>
        <p:blipFill>
          <a:blip r:embed="rId3"/>
          <a:stretch>
            <a:fillRect/>
          </a:stretch>
        </p:blipFill>
        <p:spPr>
          <a:xfrm>
            <a:off x="4533898" y="1238866"/>
            <a:ext cx="6951408" cy="3709564"/>
          </a:xfrm>
          <a:prstGeom prst="rect">
            <a:avLst/>
          </a:prstGeom>
        </p:spPr>
      </p:pic>
    </p:spTree>
    <p:extLst>
      <p:ext uri="{BB962C8B-B14F-4D97-AF65-F5344CB8AC3E}">
        <p14:creationId xmlns:p14="http://schemas.microsoft.com/office/powerpoint/2010/main" val="1389256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CAD6D-00E1-1878-98EC-E4FDE50C4ED1}"/>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AE6343A6-A032-E535-B0FB-24726257F0E1}"/>
              </a:ext>
            </a:extLst>
          </p:cNvPr>
          <p:cNvSpPr>
            <a:spLocks noGrp="1"/>
          </p:cNvSpPr>
          <p:nvPr>
            <p:ph type="body" sz="quarter" idx="14"/>
          </p:nvPr>
        </p:nvSpPr>
        <p:spPr>
          <a:xfrm>
            <a:off x="255638" y="2408116"/>
            <a:ext cx="3952567" cy="4292567"/>
          </a:xfrm>
        </p:spPr>
        <p:txBody>
          <a:bodyPr/>
          <a:lstStyle/>
          <a:p>
            <a:r>
              <a:rPr lang="en-US" sz="1600" dirty="0"/>
              <a:t>The customer acquisition trend shows steady growth from early 1995 to 1996, with new customer counts consistently rising each quarter. This upward trajectory indicates successful market expansion efforts during this period, suggesting that the business effectively attracted and retained customers in its early stages. The data provides a positive baseline for evaluating future acquisition strategies.</a:t>
            </a:r>
          </a:p>
        </p:txBody>
      </p:sp>
      <p:sp>
        <p:nvSpPr>
          <p:cNvPr id="9" name="TextBox 8">
            <a:extLst>
              <a:ext uri="{FF2B5EF4-FFF2-40B4-BE49-F238E27FC236}">
                <a16:creationId xmlns:a16="http://schemas.microsoft.com/office/drawing/2014/main" id="{8D5A0BFC-44BB-DC3F-F7BB-2BCF10CADE88}"/>
              </a:ext>
            </a:extLst>
          </p:cNvPr>
          <p:cNvSpPr txBox="1"/>
          <p:nvPr/>
        </p:nvSpPr>
        <p:spPr>
          <a:xfrm>
            <a:off x="457200" y="766916"/>
            <a:ext cx="3534697" cy="156966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Can We Visualize The Average Order Processing Time Or Shipping Duration Using A Bar Chart Or Box Plot?</a:t>
            </a:r>
          </a:p>
          <a:p>
            <a:endParaRPr lang="en-IN" sz="2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6E9AABD-61E6-6AA7-BC4B-7206EAEEEC09}"/>
              </a:ext>
            </a:extLst>
          </p:cNvPr>
          <p:cNvPicPr>
            <a:picLocks noChangeAspect="1"/>
          </p:cNvPicPr>
          <p:nvPr/>
        </p:nvPicPr>
        <p:blipFill>
          <a:blip r:embed="rId2"/>
          <a:stretch>
            <a:fillRect/>
          </a:stretch>
        </p:blipFill>
        <p:spPr>
          <a:xfrm>
            <a:off x="4434348" y="1061884"/>
            <a:ext cx="7118555" cy="4955458"/>
          </a:xfrm>
          <a:prstGeom prst="rect">
            <a:avLst/>
          </a:prstGeom>
        </p:spPr>
      </p:pic>
    </p:spTree>
    <p:extLst>
      <p:ext uri="{BB962C8B-B14F-4D97-AF65-F5344CB8AC3E}">
        <p14:creationId xmlns:p14="http://schemas.microsoft.com/office/powerpoint/2010/main" val="8617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normAutofit/>
          </a:bodyPr>
          <a:lstStyle/>
          <a:p>
            <a:r>
              <a:rPr lang="en-US" sz="2800" b="1" cap="none" dirty="0">
                <a:latin typeface="Arial" panose="020B0604020202020204" pitchFamily="34" charset="0"/>
                <a:cs typeface="Arial" panose="020B0604020202020204" pitchFamily="34" charset="0"/>
              </a:rPr>
              <a:t>What Is The Distribution Of Order Values?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dirty="0"/>
              <a:t>The order value distribution shows most transactions fall below the $5k threshold, with diminishing frequency as values increase. This concentration in lower-value orders suggests opportunities to introduce premium offerings or bundled deals to elevate average transaction sizes and boost revenue potential.</a:t>
            </a:r>
          </a:p>
        </p:txBody>
      </p:sp>
      <p:pic>
        <p:nvPicPr>
          <p:cNvPr id="7" name="Picture 6">
            <a:extLst>
              <a:ext uri="{FF2B5EF4-FFF2-40B4-BE49-F238E27FC236}">
                <a16:creationId xmlns:a16="http://schemas.microsoft.com/office/drawing/2014/main" id="{8736C6A4-CC9D-A4C0-CE2A-D0A525C38704}"/>
              </a:ext>
            </a:extLst>
          </p:cNvPr>
          <p:cNvPicPr>
            <a:picLocks noChangeAspect="1"/>
          </p:cNvPicPr>
          <p:nvPr/>
        </p:nvPicPr>
        <p:blipFill>
          <a:blip r:embed="rId2"/>
          <a:stretch>
            <a:fillRect/>
          </a:stretch>
        </p:blipFill>
        <p:spPr>
          <a:xfrm>
            <a:off x="6941574" y="914400"/>
            <a:ext cx="5093109" cy="5702710"/>
          </a:xfrm>
          <a:prstGeom prst="rect">
            <a:avLst/>
          </a:prstGeom>
        </p:spPr>
      </p:pic>
    </p:spTree>
    <p:extLst>
      <p:ext uri="{BB962C8B-B14F-4D97-AF65-F5344CB8AC3E}">
        <p14:creationId xmlns:p14="http://schemas.microsoft.com/office/powerpoint/2010/main" val="164613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7AA6-367F-0E77-2913-D320DFBF98E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B706F2-BC20-D315-0DCB-93C27795A874}"/>
              </a:ext>
            </a:extLst>
          </p:cNvPr>
          <p:cNvPicPr>
            <a:picLocks noChangeAspect="1"/>
          </p:cNvPicPr>
          <p:nvPr/>
        </p:nvPicPr>
        <p:blipFill>
          <a:blip r:embed="rId3"/>
          <a:stretch>
            <a:fillRect/>
          </a:stretch>
        </p:blipFill>
        <p:spPr>
          <a:xfrm>
            <a:off x="613597" y="294837"/>
            <a:ext cx="10964805" cy="6268325"/>
          </a:xfrm>
          <a:prstGeom prst="rect">
            <a:avLst/>
          </a:prstGeom>
        </p:spPr>
      </p:pic>
    </p:spTree>
    <p:extLst>
      <p:ext uri="{BB962C8B-B14F-4D97-AF65-F5344CB8AC3E}">
        <p14:creationId xmlns:p14="http://schemas.microsoft.com/office/powerpoint/2010/main" val="3566793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5D416-DF04-1E41-BFEE-09368F7155E0}"/>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528C8898-523D-7402-2F05-5F4DD5C50B5C}"/>
              </a:ext>
            </a:extLst>
          </p:cNvPr>
          <p:cNvSpPr>
            <a:spLocks noGrp="1"/>
          </p:cNvSpPr>
          <p:nvPr>
            <p:ph type="body" sz="quarter" idx="14"/>
          </p:nvPr>
        </p:nvSpPr>
        <p:spPr>
          <a:xfrm>
            <a:off x="255638" y="2408116"/>
            <a:ext cx="3952567" cy="4292567"/>
          </a:xfrm>
        </p:spPr>
        <p:txBody>
          <a:bodyPr/>
          <a:lstStyle/>
          <a:p>
            <a:r>
              <a:rPr lang="en-US" dirty="0"/>
              <a:t>The employee productivity analysis reveals performance variations across different sales roles. Frontline sales roles (Representatives/Coordinators) drive operational productivity, while leadership positions (VPs/Managers) contribute strategic value. This natural division of labor underscores the importance of both execution and oversight in a high-performing sales organization.</a:t>
            </a:r>
          </a:p>
        </p:txBody>
      </p:sp>
      <p:sp>
        <p:nvSpPr>
          <p:cNvPr id="9" name="TextBox 8">
            <a:extLst>
              <a:ext uri="{FF2B5EF4-FFF2-40B4-BE49-F238E27FC236}">
                <a16:creationId xmlns:a16="http://schemas.microsoft.com/office/drawing/2014/main" id="{96E15070-DED8-B856-10DD-E502572A1E40}"/>
              </a:ext>
            </a:extLst>
          </p:cNvPr>
          <p:cNvSpPr txBox="1"/>
          <p:nvPr/>
        </p:nvSpPr>
        <p:spPr>
          <a:xfrm>
            <a:off x="457200" y="766916"/>
            <a:ext cx="3534697" cy="132343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How does employee productivity vary across different departments or job roles?</a:t>
            </a:r>
            <a:endParaRPr lang="en-IN"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02ECFE3-B903-E3DD-4D03-64AC2A6C77E0}"/>
              </a:ext>
            </a:extLst>
          </p:cNvPr>
          <p:cNvPicPr>
            <a:picLocks noChangeAspect="1"/>
          </p:cNvPicPr>
          <p:nvPr/>
        </p:nvPicPr>
        <p:blipFill>
          <a:blip r:embed="rId2"/>
          <a:stretch>
            <a:fillRect/>
          </a:stretch>
        </p:blipFill>
        <p:spPr>
          <a:xfrm>
            <a:off x="4375355" y="766916"/>
            <a:ext cx="7246374" cy="5397910"/>
          </a:xfrm>
          <a:prstGeom prst="rect">
            <a:avLst/>
          </a:prstGeom>
        </p:spPr>
      </p:pic>
    </p:spTree>
    <p:extLst>
      <p:ext uri="{BB962C8B-B14F-4D97-AF65-F5344CB8AC3E}">
        <p14:creationId xmlns:p14="http://schemas.microsoft.com/office/powerpoint/2010/main" val="3106050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5055EB40-8DA5-753B-B6B5-942DF0A992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C37F5-94FC-8A88-F8D6-1D8F8CF2BA02}"/>
              </a:ext>
            </a:extLst>
          </p:cNvPr>
          <p:cNvSpPr>
            <a:spLocks noGrp="1"/>
          </p:cNvSpPr>
          <p:nvPr>
            <p:ph type="title"/>
          </p:nvPr>
        </p:nvSpPr>
        <p:spPr>
          <a:xfrm>
            <a:off x="309716" y="914400"/>
            <a:ext cx="5638801" cy="1572126"/>
          </a:xfrm>
        </p:spPr>
        <p:txBody>
          <a:bodyPr/>
          <a:lstStyle/>
          <a:p>
            <a:pPr algn="ctr"/>
            <a:r>
              <a:rPr lang="en-US" sz="2400" b="1" cap="none" dirty="0">
                <a:latin typeface="Arial" panose="020B0604020202020204" pitchFamily="34" charset="0"/>
                <a:cs typeface="Arial" panose="020B0604020202020204" pitchFamily="34" charset="0"/>
              </a:rPr>
              <a:t>What Is The Distribution Of Employee Tenure?</a:t>
            </a:r>
          </a:p>
        </p:txBody>
      </p:sp>
      <p:sp>
        <p:nvSpPr>
          <p:cNvPr id="3" name="Text Placeholder 2">
            <a:extLst>
              <a:ext uri="{FF2B5EF4-FFF2-40B4-BE49-F238E27FC236}">
                <a16:creationId xmlns:a16="http://schemas.microsoft.com/office/drawing/2014/main" id="{50811A3F-F8C3-78C1-019F-5AD7755C0E64}"/>
              </a:ext>
            </a:extLst>
          </p:cNvPr>
          <p:cNvSpPr>
            <a:spLocks noGrp="1"/>
          </p:cNvSpPr>
          <p:nvPr>
            <p:ph type="body" sz="quarter" idx="14"/>
          </p:nvPr>
        </p:nvSpPr>
        <p:spPr>
          <a:xfrm>
            <a:off x="527648" y="2154903"/>
            <a:ext cx="5202936" cy="3547872"/>
          </a:xfrm>
        </p:spPr>
        <p:txBody>
          <a:bodyPr/>
          <a:lstStyle/>
          <a:p>
            <a:r>
              <a:rPr lang="en-US" dirty="0"/>
              <a:t>The tenure distribution shows a concentration of employees with 4-5 years of experience, indicating stable workforce retention. However, the sharp drop-off in newer hires (0-3 years) suggests either recent hiring slowdowns or higher turnover among junior staff. This pattern highlights the need to strengthen recruitment pipelines and early-career retention strategies to maintain balanced team experience levels.</a:t>
            </a:r>
          </a:p>
        </p:txBody>
      </p:sp>
      <p:pic>
        <p:nvPicPr>
          <p:cNvPr id="5" name="Picture 4">
            <a:extLst>
              <a:ext uri="{FF2B5EF4-FFF2-40B4-BE49-F238E27FC236}">
                <a16:creationId xmlns:a16="http://schemas.microsoft.com/office/drawing/2014/main" id="{F24F2F69-0DDA-CA73-7828-A67925A19140}"/>
              </a:ext>
            </a:extLst>
          </p:cNvPr>
          <p:cNvPicPr>
            <a:picLocks noChangeAspect="1"/>
          </p:cNvPicPr>
          <p:nvPr/>
        </p:nvPicPr>
        <p:blipFill>
          <a:blip r:embed="rId3"/>
          <a:stretch>
            <a:fillRect/>
          </a:stretch>
        </p:blipFill>
        <p:spPr>
          <a:xfrm>
            <a:off x="6538452" y="1594399"/>
            <a:ext cx="5202936" cy="3547872"/>
          </a:xfrm>
          <a:prstGeom prst="rect">
            <a:avLst/>
          </a:prstGeom>
        </p:spPr>
      </p:pic>
    </p:spTree>
    <p:extLst>
      <p:ext uri="{BB962C8B-B14F-4D97-AF65-F5344CB8AC3E}">
        <p14:creationId xmlns:p14="http://schemas.microsoft.com/office/powerpoint/2010/main" val="74226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AD77-4EBB-456F-1193-8D401C2ABAA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F4119E7-B85B-E897-AEF1-60AF430D5D21}"/>
              </a:ext>
            </a:extLst>
          </p:cNvPr>
          <p:cNvSpPr>
            <a:spLocks noGrp="1"/>
          </p:cNvSpPr>
          <p:nvPr>
            <p:ph type="title"/>
          </p:nvPr>
        </p:nvSpPr>
        <p:spPr>
          <a:xfrm>
            <a:off x="457199" y="442042"/>
            <a:ext cx="3619501" cy="2119949"/>
          </a:xfrm>
        </p:spPr>
        <p:txBody>
          <a:bodyPr>
            <a:noAutofit/>
          </a:bodyPr>
          <a:lstStyle/>
          <a:p>
            <a:r>
              <a:rPr lang="en-US" sz="2000" b="1" cap="none" dirty="0">
                <a:latin typeface="Arial" panose="020B0604020202020204" pitchFamily="34" charset="0"/>
                <a:cs typeface="Arial" panose="020B0604020202020204" pitchFamily="34" charset="0"/>
              </a:rPr>
              <a:t>Can We Visualize Employee Performance Ratings Or </a:t>
            </a:r>
            <a:r>
              <a:rPr lang="en-US" sz="2000" b="1" cap="none" dirty="0" err="1">
                <a:latin typeface="Arial" panose="020B0604020202020204" pitchFamily="34" charset="0"/>
                <a:cs typeface="Arial" panose="020B0604020202020204" pitchFamily="34" charset="0"/>
              </a:rPr>
              <a:t>Kpi’s</a:t>
            </a:r>
            <a:r>
              <a:rPr lang="en-US" sz="2000" b="1" cap="none" dirty="0">
                <a:latin typeface="Arial" panose="020B0604020202020204" pitchFamily="34" charset="0"/>
                <a:cs typeface="Arial" panose="020B0604020202020204" pitchFamily="34" charset="0"/>
              </a:rPr>
              <a:t> Using A Radar Chart Or Bullet Graph?</a:t>
            </a:r>
            <a:br>
              <a:rPr lang="en-US" dirty="0"/>
            </a:br>
            <a:br>
              <a:rPr lang="en-US" sz="1600" cap="none" dirty="0"/>
            </a:br>
            <a:endParaRPr lang="en-US" sz="1600" cap="none" dirty="0"/>
          </a:p>
        </p:txBody>
      </p:sp>
      <p:sp>
        <p:nvSpPr>
          <p:cNvPr id="3" name="Text Placeholder 2">
            <a:extLst>
              <a:ext uri="{FF2B5EF4-FFF2-40B4-BE49-F238E27FC236}">
                <a16:creationId xmlns:a16="http://schemas.microsoft.com/office/drawing/2014/main" id="{B4FCA99F-86E8-EF1C-FC14-14E78E7D38CB}"/>
              </a:ext>
            </a:extLst>
          </p:cNvPr>
          <p:cNvSpPr>
            <a:spLocks noGrp="1"/>
          </p:cNvSpPr>
          <p:nvPr>
            <p:ph type="body" sz="quarter" idx="14"/>
          </p:nvPr>
        </p:nvSpPr>
        <p:spPr>
          <a:xfrm>
            <a:off x="228600" y="2491937"/>
            <a:ext cx="4076699" cy="4247257"/>
          </a:xfrm>
        </p:spPr>
        <p:txBody>
          <a:bodyPr>
            <a:noAutofit/>
          </a:bodyPr>
          <a:lstStyle/>
          <a:p>
            <a:r>
              <a:rPr lang="en-US" dirty="0"/>
              <a:t>Performance varies significantly, with top employees driving 10-20x more revenue than others. Addressing shipping time inconsistencies and replicating high performers' order-handling techniques could boost overall team productivity. Targeted coaching and workload adjustments may help balance customer coverage gaps.</a:t>
            </a:r>
          </a:p>
        </p:txBody>
      </p:sp>
      <p:sp>
        <p:nvSpPr>
          <p:cNvPr id="16" name="Rectangle 15">
            <a:extLst>
              <a:ext uri="{FF2B5EF4-FFF2-40B4-BE49-F238E27FC236}">
                <a16:creationId xmlns:a16="http://schemas.microsoft.com/office/drawing/2014/main" id="{4824C0E0-695B-2485-7134-E9E076E6B6CB}"/>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E48C548-71E0-5B29-76FF-C02CA5CA6847}"/>
              </a:ext>
            </a:extLst>
          </p:cNvPr>
          <p:cNvPicPr>
            <a:picLocks noChangeAspect="1"/>
          </p:cNvPicPr>
          <p:nvPr/>
        </p:nvPicPr>
        <p:blipFill>
          <a:blip r:embed="rId3"/>
          <a:stretch>
            <a:fillRect/>
          </a:stretch>
        </p:blipFill>
        <p:spPr>
          <a:xfrm>
            <a:off x="4305299" y="363794"/>
            <a:ext cx="7429501" cy="6252906"/>
          </a:xfrm>
          <a:prstGeom prst="rect">
            <a:avLst/>
          </a:prstGeom>
        </p:spPr>
      </p:pic>
    </p:spTree>
    <p:extLst>
      <p:ext uri="{BB962C8B-B14F-4D97-AF65-F5344CB8AC3E}">
        <p14:creationId xmlns:p14="http://schemas.microsoft.com/office/powerpoint/2010/main" val="1100351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E4A2B-0FB1-B295-C7A4-46B46818B6D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9DF9306-F435-3DEB-4834-8974214942EE}"/>
              </a:ext>
            </a:extLst>
          </p:cNvPr>
          <p:cNvPicPr>
            <a:picLocks noChangeAspect="1"/>
          </p:cNvPicPr>
          <p:nvPr/>
        </p:nvPicPr>
        <p:blipFill>
          <a:blip r:embed="rId3"/>
          <a:stretch>
            <a:fillRect/>
          </a:stretch>
        </p:blipFill>
        <p:spPr>
          <a:xfrm>
            <a:off x="515274" y="328180"/>
            <a:ext cx="10993384" cy="6201640"/>
          </a:xfrm>
          <a:prstGeom prst="rect">
            <a:avLst/>
          </a:prstGeom>
        </p:spPr>
      </p:pic>
    </p:spTree>
    <p:extLst>
      <p:ext uri="{BB962C8B-B14F-4D97-AF65-F5344CB8AC3E}">
        <p14:creationId xmlns:p14="http://schemas.microsoft.com/office/powerpoint/2010/main" val="155174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F8E88C-C1FF-6F7D-61DC-F06336990080}"/>
              </a:ext>
            </a:extLst>
          </p:cNvPr>
          <p:cNvPicPr>
            <a:picLocks noChangeAspect="1"/>
          </p:cNvPicPr>
          <p:nvPr/>
        </p:nvPicPr>
        <p:blipFill>
          <a:blip r:embed="rId2"/>
          <a:stretch>
            <a:fillRect/>
          </a:stretch>
        </p:blipFill>
        <p:spPr>
          <a:xfrm>
            <a:off x="155863" y="145473"/>
            <a:ext cx="11876809" cy="6577445"/>
          </a:xfrm>
          <a:prstGeom prst="rect">
            <a:avLst/>
          </a:prstGeom>
        </p:spPr>
      </p:pic>
    </p:spTree>
    <p:extLst>
      <p:ext uri="{BB962C8B-B14F-4D97-AF65-F5344CB8AC3E}">
        <p14:creationId xmlns:p14="http://schemas.microsoft.com/office/powerpoint/2010/main" val="3581843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9200F-0502-F8E0-0A69-54EEA26963EE}"/>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8921FCBD-B85C-333F-CF4E-A9F6B683FF5C}"/>
              </a:ext>
            </a:extLst>
          </p:cNvPr>
          <p:cNvSpPr>
            <a:spLocks noGrp="1"/>
          </p:cNvSpPr>
          <p:nvPr>
            <p:ph type="body" sz="quarter" idx="14"/>
          </p:nvPr>
        </p:nvSpPr>
        <p:spPr>
          <a:xfrm>
            <a:off x="248264" y="2329458"/>
            <a:ext cx="3952567" cy="4292567"/>
          </a:xfrm>
        </p:spPr>
        <p:txBody>
          <a:bodyPr/>
          <a:lstStyle/>
          <a:p>
            <a:r>
              <a:rPr lang="en-US" sz="1600" dirty="0"/>
              <a:t>The product rating distribution reveals key category performance insights, with most products clustered in the 3-5 star range. Higher-rated categories (Beverages/Dairy) drive the most sales, while lower-rated products (Condiments/Grains) underperform. Improving product quality or marketing for weaker categories could help balance overall portfolio performance and increase revenue potential.</a:t>
            </a:r>
          </a:p>
        </p:txBody>
      </p:sp>
      <p:sp>
        <p:nvSpPr>
          <p:cNvPr id="9" name="TextBox 8">
            <a:extLst>
              <a:ext uri="{FF2B5EF4-FFF2-40B4-BE49-F238E27FC236}">
                <a16:creationId xmlns:a16="http://schemas.microsoft.com/office/drawing/2014/main" id="{B0E1B7A7-5023-74E0-1FFB-050D31D58EBF}"/>
              </a:ext>
            </a:extLst>
          </p:cNvPr>
          <p:cNvSpPr txBox="1"/>
          <p:nvPr/>
        </p:nvSpPr>
        <p:spPr>
          <a:xfrm>
            <a:off x="457200" y="766916"/>
            <a:ext cx="3534697" cy="1200329"/>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What is the distribution of product ratings or reviews?</a:t>
            </a:r>
            <a:endParaRPr lang="en-IN"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636DE05-B0A0-F2EC-A4C5-522494D57E2D}"/>
              </a:ext>
            </a:extLst>
          </p:cNvPr>
          <p:cNvPicPr>
            <a:picLocks noChangeAspect="1"/>
          </p:cNvPicPr>
          <p:nvPr/>
        </p:nvPicPr>
        <p:blipFill>
          <a:blip r:embed="rId2"/>
          <a:stretch>
            <a:fillRect/>
          </a:stretch>
        </p:blipFill>
        <p:spPr>
          <a:xfrm>
            <a:off x="4522840" y="1307690"/>
            <a:ext cx="6902244" cy="4292567"/>
          </a:xfrm>
          <a:prstGeom prst="rect">
            <a:avLst/>
          </a:prstGeom>
        </p:spPr>
      </p:pic>
    </p:spTree>
    <p:extLst>
      <p:ext uri="{BB962C8B-B14F-4D97-AF65-F5344CB8AC3E}">
        <p14:creationId xmlns:p14="http://schemas.microsoft.com/office/powerpoint/2010/main" val="57592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A2397-339C-C486-5616-5D5E50846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0B5B5F-CE9D-5F5D-1C2A-BA44A8CDB138}"/>
              </a:ext>
            </a:extLst>
          </p:cNvPr>
          <p:cNvSpPr>
            <a:spLocks noGrp="1"/>
          </p:cNvSpPr>
          <p:nvPr>
            <p:ph type="title"/>
          </p:nvPr>
        </p:nvSpPr>
        <p:spPr>
          <a:xfrm>
            <a:off x="490728" y="737420"/>
            <a:ext cx="5605272" cy="1572126"/>
          </a:xfrm>
        </p:spPr>
        <p:txBody>
          <a:bodyPr anchor="ctr" anchorCtr="0">
            <a:normAutofit/>
          </a:bodyPr>
          <a:lstStyle/>
          <a:p>
            <a:r>
              <a:rPr lang="en-US" sz="2400" b="1" cap="none" dirty="0">
                <a:latin typeface="Arial" panose="020B0604020202020204" pitchFamily="34" charset="0"/>
                <a:cs typeface="Arial" panose="020B0604020202020204" pitchFamily="34" charset="0"/>
              </a:rPr>
              <a:t>How Does The Sales Volume Vary Across Different Product Categories?</a:t>
            </a:r>
          </a:p>
        </p:txBody>
      </p:sp>
      <p:sp>
        <p:nvSpPr>
          <p:cNvPr id="3" name="Text Placeholder 2">
            <a:extLst>
              <a:ext uri="{FF2B5EF4-FFF2-40B4-BE49-F238E27FC236}">
                <a16:creationId xmlns:a16="http://schemas.microsoft.com/office/drawing/2014/main" id="{5A131A86-9C01-619C-F224-357C21E55487}"/>
              </a:ext>
            </a:extLst>
          </p:cNvPr>
          <p:cNvSpPr>
            <a:spLocks noGrp="1"/>
          </p:cNvSpPr>
          <p:nvPr>
            <p:ph type="body" sz="quarter" idx="14"/>
          </p:nvPr>
        </p:nvSpPr>
        <p:spPr>
          <a:xfrm>
            <a:off x="490727" y="2728255"/>
            <a:ext cx="5890407" cy="2871216"/>
          </a:xfrm>
        </p:spPr>
        <p:txBody>
          <a:bodyPr/>
          <a:lstStyle/>
          <a:p>
            <a:r>
              <a:rPr lang="en-US" dirty="0"/>
              <a:t>The sales volume data reveals clear category performance tiers, with Beverages (10K units) and Confections (9K units) dominating as top sellers. Mid-range performers like Dairy Products (8K) and Seafood (5K) show steady demand, while Condiments, Grains/Cereals, and Produce (3K-5K) trail significantly behind. This 3-tiered distribution suggests opportunities to either boost marketing for underperforming categories or reallocate resources to capitalize on high-demand segments.</a:t>
            </a:r>
          </a:p>
        </p:txBody>
      </p:sp>
      <p:pic>
        <p:nvPicPr>
          <p:cNvPr id="5" name="Picture 4">
            <a:extLst>
              <a:ext uri="{FF2B5EF4-FFF2-40B4-BE49-F238E27FC236}">
                <a16:creationId xmlns:a16="http://schemas.microsoft.com/office/drawing/2014/main" id="{FACD33D1-0D48-21B9-3743-47F325ED9207}"/>
              </a:ext>
            </a:extLst>
          </p:cNvPr>
          <p:cNvPicPr>
            <a:picLocks noChangeAspect="1"/>
          </p:cNvPicPr>
          <p:nvPr/>
        </p:nvPicPr>
        <p:blipFill>
          <a:blip r:embed="rId2"/>
          <a:stretch>
            <a:fillRect/>
          </a:stretch>
        </p:blipFill>
        <p:spPr>
          <a:xfrm>
            <a:off x="6952867" y="737420"/>
            <a:ext cx="5091649" cy="5909187"/>
          </a:xfrm>
          <a:prstGeom prst="rect">
            <a:avLst/>
          </a:prstGeom>
        </p:spPr>
      </p:pic>
    </p:spTree>
    <p:extLst>
      <p:ext uri="{BB962C8B-B14F-4D97-AF65-F5344CB8AC3E}">
        <p14:creationId xmlns:p14="http://schemas.microsoft.com/office/powerpoint/2010/main" val="2912370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9401A-30BD-75C0-8BA0-5206E72989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8DEE5CB-8A1F-3DD8-8632-D22DE53CD798}"/>
              </a:ext>
            </a:extLst>
          </p:cNvPr>
          <p:cNvSpPr>
            <a:spLocks noGrp="1"/>
          </p:cNvSpPr>
          <p:nvPr>
            <p:ph type="title"/>
          </p:nvPr>
        </p:nvSpPr>
        <p:spPr>
          <a:xfrm>
            <a:off x="457199" y="442452"/>
            <a:ext cx="3619501" cy="1834404"/>
          </a:xfrm>
        </p:spPr>
        <p:txBody>
          <a:bodyPr>
            <a:noAutofit/>
          </a:bodyPr>
          <a:lstStyle/>
          <a:p>
            <a:r>
              <a:rPr lang="en-US" sz="2000" b="1" cap="none" dirty="0">
                <a:latin typeface="Arial" panose="020B0604020202020204" pitchFamily="34" charset="0"/>
                <a:cs typeface="Arial" panose="020B0604020202020204" pitchFamily="34" charset="0"/>
              </a:rPr>
              <a:t>Can We Visualize The Pricing Distribution Of Products Using A Box Plot Or Violin Plot?</a:t>
            </a:r>
            <a:br>
              <a:rPr lang="en-US" sz="2000" b="1" cap="none" dirty="0">
                <a:latin typeface="Arial" panose="020B0604020202020204" pitchFamily="34" charset="0"/>
                <a:cs typeface="Arial" panose="020B0604020202020204" pitchFamily="34" charset="0"/>
              </a:rPr>
            </a:br>
            <a:br>
              <a:rPr lang="en-US" sz="1600" cap="none" dirty="0"/>
            </a:br>
            <a:endParaRPr lang="en-US" sz="1600" cap="none" dirty="0"/>
          </a:p>
        </p:txBody>
      </p:sp>
      <p:sp>
        <p:nvSpPr>
          <p:cNvPr id="3" name="Text Placeholder 2">
            <a:extLst>
              <a:ext uri="{FF2B5EF4-FFF2-40B4-BE49-F238E27FC236}">
                <a16:creationId xmlns:a16="http://schemas.microsoft.com/office/drawing/2014/main" id="{E76759F0-0A94-6672-791B-01E8FDDE9A8F}"/>
              </a:ext>
            </a:extLst>
          </p:cNvPr>
          <p:cNvSpPr>
            <a:spLocks noGrp="1"/>
          </p:cNvSpPr>
          <p:nvPr>
            <p:ph type="body" sz="quarter" idx="14"/>
          </p:nvPr>
        </p:nvSpPr>
        <p:spPr>
          <a:xfrm>
            <a:off x="228600" y="2424340"/>
            <a:ext cx="4076699" cy="4247257"/>
          </a:xfrm>
        </p:spPr>
        <p:txBody>
          <a:bodyPr>
            <a:noAutofit/>
          </a:bodyPr>
          <a:lstStyle/>
          <a:p>
            <a:r>
              <a:rPr lang="en-US" dirty="0"/>
              <a:t>Premium categories (Beverages/Confections) sell at 2-3x the price of value staples (Grains/Condiments), with mid-tier products occupying the $250-$350 range. This structured pricing approach allows for targeted margin optimization, particularly in the middle segment where adjustments may be most impactful</a:t>
            </a:r>
          </a:p>
        </p:txBody>
      </p:sp>
      <p:sp>
        <p:nvSpPr>
          <p:cNvPr id="16" name="Rectangle 15">
            <a:extLst>
              <a:ext uri="{FF2B5EF4-FFF2-40B4-BE49-F238E27FC236}">
                <a16:creationId xmlns:a16="http://schemas.microsoft.com/office/drawing/2014/main" id="{B34015CA-0184-07C3-1D28-77C0D92EE3A9}"/>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47DE244-029E-95E8-16C2-2D6D8B002029}"/>
              </a:ext>
            </a:extLst>
          </p:cNvPr>
          <p:cNvPicPr>
            <a:picLocks noChangeAspect="1"/>
          </p:cNvPicPr>
          <p:nvPr/>
        </p:nvPicPr>
        <p:blipFill>
          <a:blip r:embed="rId3"/>
          <a:stretch>
            <a:fillRect/>
          </a:stretch>
        </p:blipFill>
        <p:spPr>
          <a:xfrm>
            <a:off x="4305299" y="442452"/>
            <a:ext cx="7306598" cy="6140654"/>
          </a:xfrm>
          <a:prstGeom prst="rect">
            <a:avLst/>
          </a:prstGeom>
        </p:spPr>
      </p:pic>
    </p:spTree>
    <p:extLst>
      <p:ext uri="{BB962C8B-B14F-4D97-AF65-F5344CB8AC3E}">
        <p14:creationId xmlns:p14="http://schemas.microsoft.com/office/powerpoint/2010/main" val="765779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418DB-933B-6BB0-E896-E043635858B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DD131AF-C7B4-A668-CB7D-634C8A2F3AC5}"/>
              </a:ext>
            </a:extLst>
          </p:cNvPr>
          <p:cNvPicPr>
            <a:picLocks noChangeAspect="1"/>
          </p:cNvPicPr>
          <p:nvPr/>
        </p:nvPicPr>
        <p:blipFill>
          <a:blip r:embed="rId3"/>
          <a:stretch>
            <a:fillRect/>
          </a:stretch>
        </p:blipFill>
        <p:spPr>
          <a:xfrm>
            <a:off x="599308" y="290074"/>
            <a:ext cx="10993384" cy="6277851"/>
          </a:xfrm>
          <a:prstGeom prst="rect">
            <a:avLst/>
          </a:prstGeom>
        </p:spPr>
      </p:pic>
    </p:spTree>
    <p:extLst>
      <p:ext uri="{BB962C8B-B14F-4D97-AF65-F5344CB8AC3E}">
        <p14:creationId xmlns:p14="http://schemas.microsoft.com/office/powerpoint/2010/main" val="942325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4BD4C984-11AD-9DB1-573F-AB09B8FE4C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3CF4C-21CB-0129-0FBA-68025B9F0DF6}"/>
              </a:ext>
            </a:extLst>
          </p:cNvPr>
          <p:cNvSpPr>
            <a:spLocks noGrp="1"/>
          </p:cNvSpPr>
          <p:nvPr>
            <p:ph type="title"/>
          </p:nvPr>
        </p:nvSpPr>
        <p:spPr>
          <a:xfrm>
            <a:off x="309715" y="808336"/>
            <a:ext cx="5638801" cy="1572126"/>
          </a:xfrm>
        </p:spPr>
        <p:txBody>
          <a:bodyPr/>
          <a:lstStyle/>
          <a:p>
            <a:pPr algn="ctr"/>
            <a:r>
              <a:rPr lang="en-US" sz="2400" b="1" cap="none" dirty="0">
                <a:latin typeface="Arial" panose="020B0604020202020204" pitchFamily="34" charset="0"/>
                <a:cs typeface="Arial" panose="020B0604020202020204" pitchFamily="34" charset="0"/>
              </a:rPr>
              <a:t>What Is The Distribution Of Supplier Ratings Or Performance Metrics?</a:t>
            </a:r>
          </a:p>
        </p:txBody>
      </p:sp>
      <p:sp>
        <p:nvSpPr>
          <p:cNvPr id="3" name="Text Placeholder 2">
            <a:extLst>
              <a:ext uri="{FF2B5EF4-FFF2-40B4-BE49-F238E27FC236}">
                <a16:creationId xmlns:a16="http://schemas.microsoft.com/office/drawing/2014/main" id="{B0928FC7-2170-425A-4BB2-6A2AD8A94888}"/>
              </a:ext>
            </a:extLst>
          </p:cNvPr>
          <p:cNvSpPr>
            <a:spLocks noGrp="1"/>
          </p:cNvSpPr>
          <p:nvPr>
            <p:ph type="body" sz="quarter" idx="14"/>
          </p:nvPr>
        </p:nvSpPr>
        <p:spPr>
          <a:xfrm>
            <a:off x="527647" y="1918929"/>
            <a:ext cx="5202936" cy="3547872"/>
          </a:xfrm>
        </p:spPr>
        <p:txBody>
          <a:bodyPr/>
          <a:lstStyle/>
          <a:p>
            <a:r>
              <a:rPr lang="en-US" sz="1600" dirty="0"/>
              <a:t>The supplier performance distribution reveals significant variability across vendors, with some like New England-based suppliers and Svensk SJ consistently outperforming others. While certain European suppliers (Grandma, PB Kracke) demonstrate strong reliability, several Asia-Pacific vendors (Tokyo Taq, Mayumi's) show room for improvement. This disparity suggests opportunities to consolidate partnerships with top performers while implementing performance improvement plans or renegotiating terms with underperforming suppliers to strengthen overall supply chain efficiency.</a:t>
            </a:r>
          </a:p>
        </p:txBody>
      </p:sp>
      <p:pic>
        <p:nvPicPr>
          <p:cNvPr id="6" name="Picture 5">
            <a:extLst>
              <a:ext uri="{FF2B5EF4-FFF2-40B4-BE49-F238E27FC236}">
                <a16:creationId xmlns:a16="http://schemas.microsoft.com/office/drawing/2014/main" id="{B69A9138-972D-4E85-7138-5A357A4B4ED5}"/>
              </a:ext>
            </a:extLst>
          </p:cNvPr>
          <p:cNvPicPr>
            <a:picLocks noChangeAspect="1"/>
          </p:cNvPicPr>
          <p:nvPr/>
        </p:nvPicPr>
        <p:blipFill>
          <a:blip r:embed="rId3"/>
          <a:stretch>
            <a:fillRect/>
          </a:stretch>
        </p:blipFill>
        <p:spPr>
          <a:xfrm>
            <a:off x="6540123" y="993057"/>
            <a:ext cx="5202936" cy="5034116"/>
          </a:xfrm>
          <a:prstGeom prst="rect">
            <a:avLst/>
          </a:prstGeom>
        </p:spPr>
      </p:pic>
    </p:spTree>
    <p:extLst>
      <p:ext uri="{BB962C8B-B14F-4D97-AF65-F5344CB8AC3E}">
        <p14:creationId xmlns:p14="http://schemas.microsoft.com/office/powerpoint/2010/main" val="1500540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72EC-7F42-9110-E1DA-25011E335130}"/>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7D51223F-D6E4-5C5A-33A7-B710174EF8C4}"/>
              </a:ext>
            </a:extLst>
          </p:cNvPr>
          <p:cNvSpPr>
            <a:spLocks noGrp="1"/>
          </p:cNvSpPr>
          <p:nvPr>
            <p:ph type="body" sz="quarter" idx="14"/>
          </p:nvPr>
        </p:nvSpPr>
        <p:spPr>
          <a:xfrm>
            <a:off x="285136" y="2388451"/>
            <a:ext cx="3952567" cy="4292567"/>
          </a:xfrm>
        </p:spPr>
        <p:txBody>
          <a:bodyPr/>
          <a:lstStyle/>
          <a:p>
            <a:r>
              <a:rPr lang="en-US" sz="1600" dirty="0"/>
              <a:t>The pricing analysis reveals significant cost variations between suppliers, with Aux Joyeux </a:t>
            </a:r>
            <a:r>
              <a:rPr lang="en-US" sz="1600" dirty="0" err="1"/>
              <a:t>Ecclésiastiques</a:t>
            </a:r>
            <a:r>
              <a:rPr lang="en-US" sz="1600" dirty="0"/>
              <a:t> commanding premium rates (near $300) while Mayumi's operates at substantially lower price points (around $50-$100). This 3:1 price differential suggests either major differences in product quality/sourcing between suppliers, or opportunities to negotiate better terms with higher-cost vendors. </a:t>
            </a:r>
          </a:p>
        </p:txBody>
      </p:sp>
      <p:sp>
        <p:nvSpPr>
          <p:cNvPr id="9" name="TextBox 8">
            <a:extLst>
              <a:ext uri="{FF2B5EF4-FFF2-40B4-BE49-F238E27FC236}">
                <a16:creationId xmlns:a16="http://schemas.microsoft.com/office/drawing/2014/main" id="{12503077-AA02-CC06-863D-DE012636625F}"/>
              </a:ext>
            </a:extLst>
          </p:cNvPr>
          <p:cNvSpPr txBox="1"/>
          <p:nvPr/>
        </p:nvSpPr>
        <p:spPr>
          <a:xfrm>
            <a:off x="457200" y="766916"/>
            <a:ext cx="3534697" cy="101566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How does the cost or pricing structure vary across different suppliers?</a:t>
            </a:r>
            <a:endParaRPr lang="en-IN" sz="20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A6F6B1F-D409-789A-369A-B1BFFCF839F1}"/>
              </a:ext>
            </a:extLst>
          </p:cNvPr>
          <p:cNvPicPr>
            <a:picLocks noChangeAspect="1"/>
          </p:cNvPicPr>
          <p:nvPr/>
        </p:nvPicPr>
        <p:blipFill>
          <a:blip r:embed="rId2"/>
          <a:stretch>
            <a:fillRect/>
          </a:stretch>
        </p:blipFill>
        <p:spPr>
          <a:xfrm>
            <a:off x="4483510" y="993058"/>
            <a:ext cx="6990735" cy="4807974"/>
          </a:xfrm>
          <a:prstGeom prst="rect">
            <a:avLst/>
          </a:prstGeom>
        </p:spPr>
      </p:pic>
    </p:spTree>
    <p:extLst>
      <p:ext uri="{BB962C8B-B14F-4D97-AF65-F5344CB8AC3E}">
        <p14:creationId xmlns:p14="http://schemas.microsoft.com/office/powerpoint/2010/main" val="1212561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EA67-73AE-1914-2876-4B19AC3A93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658DFE-CEAB-450E-5DC2-F95D13D4644B}"/>
              </a:ext>
            </a:extLst>
          </p:cNvPr>
          <p:cNvSpPr>
            <a:spLocks noGrp="1"/>
          </p:cNvSpPr>
          <p:nvPr>
            <p:ph type="title"/>
          </p:nvPr>
        </p:nvSpPr>
        <p:spPr>
          <a:xfrm>
            <a:off x="490728" y="737420"/>
            <a:ext cx="5605272" cy="1572126"/>
          </a:xfrm>
        </p:spPr>
        <p:txBody>
          <a:bodyPr anchor="ctr" anchorCtr="0">
            <a:normAutofit/>
          </a:bodyPr>
          <a:lstStyle/>
          <a:p>
            <a:r>
              <a:rPr lang="en-US" sz="2400" b="1" cap="none" dirty="0">
                <a:latin typeface="Arial" panose="020B0604020202020204" pitchFamily="34" charset="0"/>
                <a:cs typeface="Arial" panose="020B0604020202020204" pitchFamily="34" charset="0"/>
              </a:rPr>
              <a:t>Can We Visualize The Geographical Distribution Of Suppliers Using A Map Or Bubble Chart?</a:t>
            </a:r>
            <a:br>
              <a:rPr lang="en-US" sz="2400" b="1" cap="none" dirty="0">
                <a:latin typeface="Arial" panose="020B0604020202020204" pitchFamily="34" charset="0"/>
                <a:cs typeface="Arial" panose="020B0604020202020204" pitchFamily="34" charset="0"/>
              </a:rPr>
            </a:br>
            <a:endParaRPr lang="en-US" sz="2400" b="1" cap="none"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7743B6AB-9C8F-2B8B-3444-BA9FC39D1675}"/>
              </a:ext>
            </a:extLst>
          </p:cNvPr>
          <p:cNvSpPr>
            <a:spLocks noGrp="1"/>
          </p:cNvSpPr>
          <p:nvPr>
            <p:ph type="body" sz="quarter" idx="14"/>
          </p:nvPr>
        </p:nvSpPr>
        <p:spPr>
          <a:xfrm>
            <a:off x="490728" y="2974062"/>
            <a:ext cx="5890407" cy="2871216"/>
          </a:xfrm>
        </p:spPr>
        <p:txBody>
          <a:bodyPr/>
          <a:lstStyle/>
          <a:p>
            <a:r>
              <a:rPr lang="en-US" dirty="0"/>
              <a:t>The supplier geographic distribution shows heavy concentration in Europe and America, with minimal presence in Africa and South America. This regional imbalance suggests potential supply chain vulnerabilities and missed opportunities in emerging markets. Businesses could diversify their supplier base by developing partnerships in underrepresented regions to mitigate risks and tap into new sourcing advantages.</a:t>
            </a:r>
          </a:p>
        </p:txBody>
      </p:sp>
      <p:pic>
        <p:nvPicPr>
          <p:cNvPr id="6" name="Picture 5">
            <a:extLst>
              <a:ext uri="{FF2B5EF4-FFF2-40B4-BE49-F238E27FC236}">
                <a16:creationId xmlns:a16="http://schemas.microsoft.com/office/drawing/2014/main" id="{6ADBB29C-3551-780B-9372-547DD0E6AE16}"/>
              </a:ext>
            </a:extLst>
          </p:cNvPr>
          <p:cNvPicPr>
            <a:picLocks noChangeAspect="1"/>
          </p:cNvPicPr>
          <p:nvPr/>
        </p:nvPicPr>
        <p:blipFill>
          <a:blip r:embed="rId2"/>
          <a:stretch>
            <a:fillRect/>
          </a:stretch>
        </p:blipFill>
        <p:spPr>
          <a:xfrm>
            <a:off x="6892414" y="275303"/>
            <a:ext cx="5112774" cy="6351639"/>
          </a:xfrm>
          <a:prstGeom prst="rect">
            <a:avLst/>
          </a:prstGeom>
        </p:spPr>
      </p:pic>
    </p:spTree>
    <p:extLst>
      <p:ext uri="{BB962C8B-B14F-4D97-AF65-F5344CB8AC3E}">
        <p14:creationId xmlns:p14="http://schemas.microsoft.com/office/powerpoint/2010/main" val="88069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FFF78B8-AB00-8E4B-742F-B04DED5CD09D}"/>
              </a:ext>
            </a:extLst>
          </p:cNvPr>
          <p:cNvSpPr txBox="1"/>
          <p:nvPr/>
        </p:nvSpPr>
        <p:spPr>
          <a:xfrm>
            <a:off x="193960" y="301501"/>
            <a:ext cx="11804073" cy="120032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6"/>
          </a:lnRef>
          <a:fillRef idx="2">
            <a:schemeClr val="accent6"/>
          </a:fillRef>
          <a:effectRef idx="1">
            <a:schemeClr val="accent6"/>
          </a:effectRef>
          <a:fontRef idx="minor">
            <a:schemeClr val="dk1"/>
          </a:fontRef>
        </p:style>
        <p:txBody>
          <a:bodyPr wrap="square" rtlCol="0">
            <a:spAutoFit/>
          </a:bodyPr>
          <a:lstStyle/>
          <a:p>
            <a:pPr algn="r"/>
            <a:r>
              <a:rPr lang="en-US" b="1" dirty="0"/>
              <a:t>Objective </a:t>
            </a:r>
            <a:r>
              <a:rPr lang="en-US" dirty="0"/>
              <a:t>: The objective of this sales dataset analysis is to transform raw transactional data into meaningful business intelligence. By leveraging tools such as Power BI and SQL, we aim to identify patterns in customer behavior, product performance, regional sales trends, and operational efficiencies. The analysis will empower stakeholders to make informed, data-driven decisions that enhance profitability and streamline operations.</a:t>
            </a:r>
          </a:p>
        </p:txBody>
      </p:sp>
      <p:sp>
        <p:nvSpPr>
          <p:cNvPr id="24" name="TextBox 23">
            <a:extLst>
              <a:ext uri="{FF2B5EF4-FFF2-40B4-BE49-F238E27FC236}">
                <a16:creationId xmlns:a16="http://schemas.microsoft.com/office/drawing/2014/main" id="{894B744B-33B8-6A21-DBF3-8FA7F3E582E2}"/>
              </a:ext>
            </a:extLst>
          </p:cNvPr>
          <p:cNvSpPr txBox="1"/>
          <p:nvPr/>
        </p:nvSpPr>
        <p:spPr>
          <a:xfrm>
            <a:off x="193963" y="1897043"/>
            <a:ext cx="11804073" cy="258532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6"/>
          </a:lnRef>
          <a:fillRef idx="2">
            <a:schemeClr val="accent6"/>
          </a:fillRef>
          <a:effectRef idx="1">
            <a:schemeClr val="accent6"/>
          </a:effectRef>
          <a:fontRef idx="minor">
            <a:schemeClr val="dk1"/>
          </a:fontRef>
        </p:style>
        <p:txBody>
          <a:bodyPr wrap="square" rtlCol="0">
            <a:spAutoFit/>
          </a:bodyPr>
          <a:lstStyle/>
          <a:p>
            <a:pPr algn="just"/>
            <a:r>
              <a:rPr lang="en-US" b="1" dirty="0"/>
              <a:t>            Scope of Analysis :</a:t>
            </a:r>
            <a:r>
              <a:rPr lang="en-US" dirty="0"/>
              <a:t>This analysis encompasses multiple dimensions of the business:</a:t>
            </a:r>
          </a:p>
          <a:p>
            <a:pPr algn="just"/>
            <a:r>
              <a:rPr lang="en-US" b="1" dirty="0"/>
              <a:t>            Sales Performance</a:t>
            </a:r>
            <a:r>
              <a:rPr lang="en-US" dirty="0"/>
              <a:t>: Analyze order volumes, revenue trends, and category-level contributions.</a:t>
            </a:r>
          </a:p>
          <a:p>
            <a:pPr algn="ctr"/>
            <a:r>
              <a:rPr lang="en-US" b="1" dirty="0"/>
              <a:t>  Customer Insights</a:t>
            </a:r>
            <a:r>
              <a:rPr lang="en-US" dirty="0"/>
              <a:t>: Explore customer distribution by geography, track acquisition trends, and identify                        high-value customers.</a:t>
            </a:r>
          </a:p>
          <a:p>
            <a:pPr algn="just"/>
            <a:r>
              <a:rPr lang="en-US" b="1" dirty="0"/>
              <a:t>            Product-Level Trends</a:t>
            </a:r>
            <a:r>
              <a:rPr lang="en-US" dirty="0"/>
              <a:t>: Evaluate product pricing, demand, and stock availability across categories.</a:t>
            </a:r>
          </a:p>
          <a:p>
            <a:pPr algn="just"/>
            <a:r>
              <a:rPr lang="en-US" b="1" dirty="0"/>
              <a:t>            Employee Metrics</a:t>
            </a:r>
            <a:r>
              <a:rPr lang="en-US" dirty="0"/>
              <a:t>: Assess productivity by tracking orders handled, tenure, and performance indicators.</a:t>
            </a:r>
          </a:p>
          <a:p>
            <a:pPr algn="just"/>
            <a:r>
              <a:rPr lang="en-US" b="1" dirty="0"/>
              <a:t>            Shipping &amp; Processing</a:t>
            </a:r>
            <a:r>
              <a:rPr lang="en-US" dirty="0"/>
              <a:t>: Review shipping durations and freight costs to optimize logistics.</a:t>
            </a:r>
          </a:p>
          <a:p>
            <a:pPr algn="ctr"/>
            <a:r>
              <a:rPr lang="en-US" dirty="0"/>
              <a:t>             Data is drawn from various linked tables such as customers, orders, order details , products, employees, and   suppliers for a comprehensive analysis.</a:t>
            </a:r>
          </a:p>
        </p:txBody>
      </p:sp>
      <p:sp>
        <p:nvSpPr>
          <p:cNvPr id="25" name="TextBox 24">
            <a:extLst>
              <a:ext uri="{FF2B5EF4-FFF2-40B4-BE49-F238E27FC236}">
                <a16:creationId xmlns:a16="http://schemas.microsoft.com/office/drawing/2014/main" id="{76DF74B6-E8AA-00C6-D95E-11F915E26E75}"/>
              </a:ext>
            </a:extLst>
          </p:cNvPr>
          <p:cNvSpPr txBox="1"/>
          <p:nvPr/>
        </p:nvSpPr>
        <p:spPr>
          <a:xfrm>
            <a:off x="193961" y="4838781"/>
            <a:ext cx="11804073" cy="1477328"/>
          </a:xfrm>
          <a:prstGeom prst="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nchor="ctr">
            <a:spAutoFit/>
          </a:bodyPr>
          <a:lstStyle/>
          <a:p>
            <a:pPr algn="ctr"/>
            <a:r>
              <a:rPr lang="en-US" b="1" dirty="0"/>
              <a:t>Goal : </a:t>
            </a:r>
            <a:r>
              <a:rPr lang="en-US" dirty="0"/>
              <a:t>The ultimate goal is to create a professional-grade dashboard that highlights critical KPIs and                                                                             supports strategic initiatives like targeted marketing, product optimization, and customer retention.</a:t>
            </a:r>
          </a:p>
          <a:p>
            <a:pPr algn="ctr"/>
            <a:r>
              <a:rPr lang="en-US" dirty="0"/>
              <a:t>      By providing a 360° view of the business, this report aims to empower Northwind Traders to scale operation efficiently, improve customer satisfaction, and remain competitive in the wholesale food industry.</a:t>
            </a:r>
          </a:p>
          <a:p>
            <a:r>
              <a:rPr lang="en-IN" dirty="0"/>
              <a:t> </a:t>
            </a:r>
          </a:p>
        </p:txBody>
      </p:sp>
      <p:pic>
        <p:nvPicPr>
          <p:cNvPr id="27" name="Graphic 26" descr="Bullseye with solid fill">
            <a:extLst>
              <a:ext uri="{FF2B5EF4-FFF2-40B4-BE49-F238E27FC236}">
                <a16:creationId xmlns:a16="http://schemas.microsoft.com/office/drawing/2014/main" id="{BE23A7BE-FCB3-305C-C7D1-9865BF083E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088" y="4838781"/>
            <a:ext cx="616530" cy="616530"/>
          </a:xfrm>
          <a:prstGeom prst="rect">
            <a:avLst/>
          </a:prstGeom>
        </p:spPr>
      </p:pic>
      <p:pic>
        <p:nvPicPr>
          <p:cNvPr id="29" name="Graphic 28" descr="Magnifying glass with solid fill">
            <a:extLst>
              <a:ext uri="{FF2B5EF4-FFF2-40B4-BE49-F238E27FC236}">
                <a16:creationId xmlns:a16="http://schemas.microsoft.com/office/drawing/2014/main" id="{74C0978E-F529-26A7-1696-2981CF6FA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088" y="1897043"/>
            <a:ext cx="616530" cy="616530"/>
          </a:xfrm>
          <a:prstGeom prst="rect">
            <a:avLst/>
          </a:prstGeom>
        </p:spPr>
      </p:pic>
      <p:pic>
        <p:nvPicPr>
          <p:cNvPr id="31" name="Graphic 30" descr="Pin with solid fill">
            <a:extLst>
              <a:ext uri="{FF2B5EF4-FFF2-40B4-BE49-F238E27FC236}">
                <a16:creationId xmlns:a16="http://schemas.microsoft.com/office/drawing/2014/main" id="{6F755443-230D-A5FC-4FCB-42A374FC9D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753" y="301501"/>
            <a:ext cx="536865" cy="536865"/>
          </a:xfrm>
          <a:prstGeom prst="rect">
            <a:avLst/>
          </a:prstGeom>
        </p:spPr>
      </p:pic>
    </p:spTree>
    <p:extLst>
      <p:ext uri="{BB962C8B-B14F-4D97-AF65-F5344CB8AC3E}">
        <p14:creationId xmlns:p14="http://schemas.microsoft.com/office/powerpoint/2010/main" val="237837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CB6167C-2824-CBFF-7B36-37929CF4AF88}"/>
              </a:ext>
            </a:extLst>
          </p:cNvPr>
          <p:cNvSpPr txBox="1"/>
          <p:nvPr/>
        </p:nvSpPr>
        <p:spPr>
          <a:xfrm>
            <a:off x="270162" y="254771"/>
            <a:ext cx="11533909" cy="2123658"/>
          </a:xfrm>
          <a:prstGeom prst="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IN" sz="2000" dirty="0"/>
              <a:t> 💡</a:t>
            </a:r>
            <a:r>
              <a:rPr lang="en-US" sz="1600" b="1" dirty="0"/>
              <a:t>Insights &amp; Strategic Recommendations </a:t>
            </a:r>
            <a:r>
              <a:rPr lang="en-US" b="1" dirty="0"/>
              <a:t>: </a:t>
            </a:r>
            <a:r>
              <a:rPr lang="en-US" sz="1600" dirty="0"/>
              <a:t>The analysis uncovers several opportunities to enhance business performance. Certain regions show significant sales potential yet remain underdeveloped, indicating a need for targeted marketing efforts to improve market penetration. Additionally, the majority of orders fall below the $5,000 threshold, suggesting room for growth through premium product bundles or strategic upselling initiatives. Low-performing product categories may require promotional campaigns, rebranding, or even discontinuation to streamline inventory and boost profitability. Shipping delays linked to specific vendors highlight the importance of renegotiating contracts or exploring alternative logistics providers to enhance delivery efficiency. Furthermore, the correlation between employee tenure and higher-order values presents an opportunity to implement mentorship programs, leveraging top performers to elevate overall team productivity.</a:t>
            </a:r>
            <a:endParaRPr lang="en-IN" sz="1600" dirty="0"/>
          </a:p>
        </p:txBody>
      </p:sp>
      <p:sp>
        <p:nvSpPr>
          <p:cNvPr id="23" name="TextBox 22">
            <a:extLst>
              <a:ext uri="{FF2B5EF4-FFF2-40B4-BE49-F238E27FC236}">
                <a16:creationId xmlns:a16="http://schemas.microsoft.com/office/drawing/2014/main" id="{473281FF-3F9B-9D7C-6D7D-84E5AF6E2E31}"/>
              </a:ext>
            </a:extLst>
          </p:cNvPr>
          <p:cNvSpPr txBox="1"/>
          <p:nvPr/>
        </p:nvSpPr>
        <p:spPr>
          <a:xfrm>
            <a:off x="270162" y="2822622"/>
            <a:ext cx="11533909" cy="1600438"/>
          </a:xfrm>
          <a:prstGeom prst="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IN" sz="1600" dirty="0"/>
              <a:t>📊 </a:t>
            </a:r>
            <a:r>
              <a:rPr lang="en-IN" sz="1600" b="1" dirty="0"/>
              <a:t>Report &amp; Presentation Summary </a:t>
            </a:r>
            <a:r>
              <a:rPr lang="en-US" sz="1600" b="1" dirty="0"/>
              <a:t>: </a:t>
            </a:r>
            <a:r>
              <a:rPr lang="en-US" sz="1600" dirty="0"/>
              <a:t>The Power BI report offers a user-friendly and visually compelling interface designed for seamless data exploration. With intuitive navigation, interactive filters, and drill-down capabilities, stakeholders can easily analyze trends across customers, orders, products, and operations. The accompanying presentation walks users through key insights, supported by clear visuals and actionable recommendations. This dynamic tool not only consolidates data from multiple sources but also enables real-time decision-making, allowing leadership to quickly identify opportunities and address inefficiencies</a:t>
            </a:r>
            <a:r>
              <a:rPr lang="en-US" sz="1400" dirty="0"/>
              <a:t>.</a:t>
            </a:r>
            <a:endParaRPr lang="en-IN" sz="1400" dirty="0"/>
          </a:p>
        </p:txBody>
      </p:sp>
      <p:sp>
        <p:nvSpPr>
          <p:cNvPr id="25" name="TextBox 24">
            <a:extLst>
              <a:ext uri="{FF2B5EF4-FFF2-40B4-BE49-F238E27FC236}">
                <a16:creationId xmlns:a16="http://schemas.microsoft.com/office/drawing/2014/main" id="{D6D01E74-C266-0671-E47E-549DCD0C2804}"/>
              </a:ext>
            </a:extLst>
          </p:cNvPr>
          <p:cNvSpPr txBox="1"/>
          <p:nvPr/>
        </p:nvSpPr>
        <p:spPr>
          <a:xfrm>
            <a:off x="270161" y="4861171"/>
            <a:ext cx="11533909" cy="1600438"/>
          </a:xfrm>
          <a:prstGeom prst="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IN" sz="1600" dirty="0"/>
              <a:t>🏆 </a:t>
            </a:r>
            <a:r>
              <a:rPr lang="en-US" sz="1600" b="1" dirty="0"/>
              <a:t>Business Impact &amp; Scalability : </a:t>
            </a:r>
            <a:r>
              <a:rPr lang="en-US" sz="1600" dirty="0"/>
              <a:t>By integrating data from eight-plus sources into a single, cohesive dashboard, this solution provides executives with a comprehensive view of business performance. It enhances operational efficiency by pinpointing bottlenecks in sales, logistics, and workforce management while supporting data-driven strategies for marketing, inventory planning, and staffing. Designed for scalability, the dashboard serves as a flexible template that can evolve alongside the company’s growth, ensuring long-term relevance. Ultimately, it empowers leadership to make informed decisions, optimize resource allocation, and drive sustainable business success.</a:t>
            </a:r>
            <a:endParaRPr lang="en-IN" sz="1600" dirty="0"/>
          </a:p>
        </p:txBody>
      </p:sp>
    </p:spTree>
    <p:extLst>
      <p:ext uri="{BB962C8B-B14F-4D97-AF65-F5344CB8AC3E}">
        <p14:creationId xmlns:p14="http://schemas.microsoft.com/office/powerpoint/2010/main" val="1294161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7523BD6-DAD2-BD9E-5B92-C8F4D63D53B7}"/>
              </a:ext>
            </a:extLst>
          </p:cNvPr>
          <p:cNvSpPr txBox="1"/>
          <p:nvPr/>
        </p:nvSpPr>
        <p:spPr>
          <a:xfrm>
            <a:off x="2400299" y="255315"/>
            <a:ext cx="4374573" cy="646331"/>
          </a:xfrm>
          <a:prstGeom prst="rect">
            <a:avLst/>
          </a:prstGeom>
          <a:noFill/>
        </p:spPr>
        <p:txBody>
          <a:bodyPr wrap="square" rtlCol="0">
            <a:spAutoFit/>
          </a:bodyPr>
          <a:lstStyle/>
          <a:p>
            <a:r>
              <a:rPr lang="en-IN" sz="3600" b="1" dirty="0">
                <a:solidFill>
                  <a:schemeClr val="bg1"/>
                </a:solidFill>
                <a:latin typeface="Bahnschrift" panose="020B0502040204020203" pitchFamily="34" charset="0"/>
              </a:rPr>
              <a:t>ER DIAGRAM</a:t>
            </a:r>
          </a:p>
        </p:txBody>
      </p:sp>
      <p:pic>
        <p:nvPicPr>
          <p:cNvPr id="13" name="Picture 12">
            <a:extLst>
              <a:ext uri="{FF2B5EF4-FFF2-40B4-BE49-F238E27FC236}">
                <a16:creationId xmlns:a16="http://schemas.microsoft.com/office/drawing/2014/main" id="{D2FCD4E7-389E-092A-188C-2B965425528B}"/>
              </a:ext>
            </a:extLst>
          </p:cNvPr>
          <p:cNvPicPr>
            <a:picLocks noChangeAspect="1"/>
          </p:cNvPicPr>
          <p:nvPr/>
        </p:nvPicPr>
        <p:blipFill>
          <a:blip r:embed="rId4"/>
          <a:stretch>
            <a:fillRect/>
          </a:stretch>
        </p:blipFill>
        <p:spPr>
          <a:xfrm>
            <a:off x="145474" y="984773"/>
            <a:ext cx="11887200" cy="5790100"/>
          </a:xfrm>
          <a:prstGeom prst="rect">
            <a:avLst/>
          </a:prstGeom>
        </p:spPr>
      </p:pic>
    </p:spTree>
    <p:extLst>
      <p:ext uri="{BB962C8B-B14F-4D97-AF65-F5344CB8AC3E}">
        <p14:creationId xmlns:p14="http://schemas.microsoft.com/office/powerpoint/2010/main" val="3898511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D618D"/>
        </a:solidFill>
        <a:effectLst/>
      </p:bgPr>
    </p:bg>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914400" y="1454333"/>
            <a:ext cx="7157200" cy="3949200"/>
          </a:xfrm>
          <a:prstGeom prst="rect">
            <a:avLst/>
          </a:prstGeom>
        </p:spPr>
        <p:txBody>
          <a:bodyPr spcFirstLastPara="1" wrap="square" lIns="121900" tIns="121900" rIns="121900" bIns="121900" anchor="ctr" anchorCtr="0">
            <a:noAutofit/>
          </a:bodyPr>
          <a:lstStyle/>
          <a:p>
            <a:r>
              <a:rPr lang="en-IN" dirty="0"/>
              <a:t>POWER BI </a:t>
            </a:r>
            <a:br>
              <a:rPr lang="en-IN" dirty="0"/>
            </a:br>
            <a:r>
              <a:rPr lang="en-IN" sz="5400" i="1" dirty="0"/>
              <a:t>Problem Statements</a:t>
            </a:r>
            <a:endParaRPr sz="5400" i="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290FB-AB1E-186C-5D86-210B7E7749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5FDD2F-9C1A-453D-BC5C-1DB8D4D71A3C}"/>
              </a:ext>
            </a:extLst>
          </p:cNvPr>
          <p:cNvPicPr>
            <a:picLocks noChangeAspect="1"/>
          </p:cNvPicPr>
          <p:nvPr/>
        </p:nvPicPr>
        <p:blipFill>
          <a:blip r:embed="rId3"/>
          <a:stretch>
            <a:fillRect/>
          </a:stretch>
        </p:blipFill>
        <p:spPr>
          <a:xfrm>
            <a:off x="546913" y="313890"/>
            <a:ext cx="11098174" cy="6230219"/>
          </a:xfrm>
          <a:prstGeom prst="rect">
            <a:avLst/>
          </a:prstGeom>
        </p:spPr>
      </p:pic>
    </p:spTree>
    <p:extLst>
      <p:ext uri="{BB962C8B-B14F-4D97-AF65-F5344CB8AC3E}">
        <p14:creationId xmlns:p14="http://schemas.microsoft.com/office/powerpoint/2010/main" val="141145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199" y="442452"/>
            <a:ext cx="3619501" cy="1834404"/>
          </a:xfrm>
        </p:spPr>
        <p:txBody>
          <a:bodyPr>
            <a:noAutofit/>
          </a:bodyPr>
          <a:lstStyle/>
          <a:p>
            <a:r>
              <a:rPr lang="en-US" sz="2000" b="1" cap="none" dirty="0">
                <a:latin typeface="Arial" panose="020B0604020202020204" pitchFamily="34" charset="0"/>
                <a:cs typeface="Arial" panose="020B0604020202020204" pitchFamily="34" charset="0"/>
              </a:rPr>
              <a:t>How Does Customer Distribution Vary Across Different Regions Or Customer Segments? </a:t>
            </a:r>
            <a:br>
              <a:rPr lang="en-US" sz="1600" cap="none" dirty="0"/>
            </a:br>
            <a:endParaRPr lang="en-US" sz="1600" cap="none" dirty="0"/>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228600" y="2335849"/>
            <a:ext cx="4076699" cy="4247257"/>
          </a:xfrm>
        </p:spPr>
        <p:txBody>
          <a:bodyPr>
            <a:noAutofit/>
          </a:bodyPr>
          <a:lstStyle/>
          <a:p>
            <a:r>
              <a:rPr lang="en-US" dirty="0"/>
              <a:t>The map shows high-value customers concentrated in North America and Europe, while Africa and South America have mostly low-value and occasional buyers. This reveals untapped potential in emerging markets and suggests targeted strategies—like premium services in strong markets and acquisition campaigns in developing regions—to optimize global customer value.</a:t>
            </a: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4AEB116-13D7-8DB0-AE06-87D6C9CF80A7}"/>
              </a:ext>
            </a:extLst>
          </p:cNvPr>
          <p:cNvPicPr>
            <a:picLocks noChangeAspect="1"/>
          </p:cNvPicPr>
          <p:nvPr/>
        </p:nvPicPr>
        <p:blipFill>
          <a:blip r:embed="rId3"/>
          <a:stretch>
            <a:fillRect/>
          </a:stretch>
        </p:blipFill>
        <p:spPr>
          <a:xfrm>
            <a:off x="4305299" y="324465"/>
            <a:ext cx="7429501" cy="6292236"/>
          </a:xfrm>
          <a:prstGeom prst="rect">
            <a:avLst/>
          </a:prstGeom>
        </p:spPr>
      </p:pic>
    </p:spTree>
    <p:extLst>
      <p:ext uri="{BB962C8B-B14F-4D97-AF65-F5344CB8AC3E}">
        <p14:creationId xmlns:p14="http://schemas.microsoft.com/office/powerpoint/2010/main" val="2708177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255638" y="2408116"/>
            <a:ext cx="3952567" cy="4292567"/>
          </a:xfrm>
        </p:spPr>
        <p:txBody>
          <a:bodyPr/>
          <a:lstStyle/>
          <a:p>
            <a:r>
              <a:rPr lang="en-US" sz="1600" dirty="0"/>
              <a:t>The customer acquisition trend shows steady growth from early 1995 to 1996, with new customer counts consistently rising each quarter. This upward trajectory indicates successful market expansion efforts during this period, suggesting that the business effectively attracted and retained customers in its early stages. The data provides a positive baseline for evaluating future acquisition strategies.</a:t>
            </a:r>
          </a:p>
        </p:txBody>
      </p:sp>
      <p:sp>
        <p:nvSpPr>
          <p:cNvPr id="9" name="TextBox 8">
            <a:extLst>
              <a:ext uri="{FF2B5EF4-FFF2-40B4-BE49-F238E27FC236}">
                <a16:creationId xmlns:a16="http://schemas.microsoft.com/office/drawing/2014/main" id="{D68230B4-5963-0F6E-C8AA-C34A08841197}"/>
              </a:ext>
            </a:extLst>
          </p:cNvPr>
          <p:cNvSpPr txBox="1"/>
          <p:nvPr/>
        </p:nvSpPr>
        <p:spPr>
          <a:xfrm>
            <a:off x="457200" y="766916"/>
            <a:ext cx="3534697" cy="1200329"/>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What is the trend in customer acquisition over time?</a:t>
            </a:r>
            <a:endParaRPr lang="en-IN" sz="2400" b="1"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FDE2686A-6FD3-9931-7F00-D10BF33FD97D}"/>
              </a:ext>
            </a:extLst>
          </p:cNvPr>
          <p:cNvPicPr>
            <a:picLocks noChangeAspect="1"/>
          </p:cNvPicPr>
          <p:nvPr/>
        </p:nvPicPr>
        <p:blipFill>
          <a:blip r:embed="rId2"/>
          <a:stretch>
            <a:fillRect/>
          </a:stretch>
        </p:blipFill>
        <p:spPr>
          <a:xfrm>
            <a:off x="4552335" y="973394"/>
            <a:ext cx="6921910" cy="4847303"/>
          </a:xfrm>
          <a:prstGeom prst="rect">
            <a:avLst/>
          </a:prstGeom>
        </p:spPr>
      </p:pic>
    </p:spTree>
    <p:extLst>
      <p:ext uri="{BB962C8B-B14F-4D97-AF65-F5344CB8AC3E}">
        <p14:creationId xmlns:p14="http://schemas.microsoft.com/office/powerpoint/2010/main" val="1881260077"/>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491</TotalTime>
  <Words>1693</Words>
  <Application>Microsoft Office PowerPoint</Application>
  <PresentationFormat>Widescreen</PresentationFormat>
  <Paragraphs>62</Paragraphs>
  <Slides>26</Slides>
  <Notes>16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26</vt:i4>
      </vt:variant>
    </vt:vector>
  </HeadingPairs>
  <TitlesOfParts>
    <vt:vector size="40" baseType="lpstr">
      <vt:lpstr>Arial</vt:lpstr>
      <vt:lpstr>Arial Narrow</vt:lpstr>
      <vt:lpstr>Arvo</vt:lpstr>
      <vt:lpstr>Bahnschrift</vt:lpstr>
      <vt:lpstr>Calibri</vt:lpstr>
      <vt:lpstr>Roboto Condensed</vt:lpstr>
      <vt:lpstr>Roboto Condensed Light</vt:lpstr>
      <vt:lpstr>Segoe UI</vt:lpstr>
      <vt:lpstr>Segoe UI Light</vt:lpstr>
      <vt:lpstr>Balancing Act</vt:lpstr>
      <vt:lpstr>Wellspring</vt:lpstr>
      <vt:lpstr>Star of the show</vt:lpstr>
      <vt:lpstr>Amusements</vt:lpstr>
      <vt:lpstr>Salerio template</vt:lpstr>
      <vt:lpstr>CAPSTONE PROJECT          SALES ANALYTICS</vt:lpstr>
      <vt:lpstr>PowerPoint Presentation</vt:lpstr>
      <vt:lpstr>PowerPoint Presentation</vt:lpstr>
      <vt:lpstr>PowerPoint Presentation</vt:lpstr>
      <vt:lpstr>PowerPoint Presentation</vt:lpstr>
      <vt:lpstr>POWER BI  Problem Statements</vt:lpstr>
      <vt:lpstr>PowerPoint Presentation</vt:lpstr>
      <vt:lpstr>How Does Customer Distribution Vary Across Different Regions Or Customer Segments?  </vt:lpstr>
      <vt:lpstr>PowerPoint Presentation</vt:lpstr>
      <vt:lpstr>Can We Visualize The Distribution Of Customer Demographics ?</vt:lpstr>
      <vt:lpstr>PowerPoint Presentation</vt:lpstr>
      <vt:lpstr>How Does Order Volume Change Over Time? </vt:lpstr>
      <vt:lpstr>PowerPoint Presentation</vt:lpstr>
      <vt:lpstr>What Is The Distribution Of Order Values? </vt:lpstr>
      <vt:lpstr>PowerPoint Presentation</vt:lpstr>
      <vt:lpstr>PowerPoint Presentation</vt:lpstr>
      <vt:lpstr>What Is The Distribution Of Employee Tenure?</vt:lpstr>
      <vt:lpstr>Can We Visualize Employee Performance Ratings Or Kpi’s Using A Radar Chart Or Bullet Graph?  </vt:lpstr>
      <vt:lpstr>PowerPoint Presentation</vt:lpstr>
      <vt:lpstr>PowerPoint Presentation</vt:lpstr>
      <vt:lpstr>How Does The Sales Volume Vary Across Different Product Categories?</vt:lpstr>
      <vt:lpstr>Can We Visualize The Pricing Distribution Of Products Using A Box Plot Or Violin Plot?  </vt:lpstr>
      <vt:lpstr>PowerPoint Presentation</vt:lpstr>
      <vt:lpstr>What Is The Distribution Of Supplier Ratings Or Performance Metrics?</vt:lpstr>
      <vt:lpstr>PowerPoint Presentation</vt:lpstr>
      <vt:lpstr>Can We Visualize The Geographical Distribution Of Suppliers Using A Map Or Bubble Chart?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Jhumpa Chakraborty</dc:creator>
  <cp:lastModifiedBy>Jhumpa Chakraborty</cp:lastModifiedBy>
  <cp:revision>2</cp:revision>
  <dcterms:created xsi:type="dcterms:W3CDTF">2021-12-08T21:54:28Z</dcterms:created>
  <dcterms:modified xsi:type="dcterms:W3CDTF">2025-06-10T15:18:35Z</dcterms:modified>
</cp:coreProperties>
</file>